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4"/>
  </p:sldMasterIdLst>
  <p:notesMasterIdLst>
    <p:notesMasterId r:id="rId25"/>
  </p:notesMasterIdLst>
  <p:handoutMasterIdLst>
    <p:handoutMasterId r:id="rId26"/>
  </p:handoutMasterIdLst>
  <p:sldIdLst>
    <p:sldId id="278" r:id="rId5"/>
    <p:sldId id="285" r:id="rId6"/>
    <p:sldId id="291" r:id="rId7"/>
    <p:sldId id="286" r:id="rId8"/>
    <p:sldId id="297" r:id="rId9"/>
    <p:sldId id="298" r:id="rId10"/>
    <p:sldId id="299" r:id="rId11"/>
    <p:sldId id="300" r:id="rId12"/>
    <p:sldId id="301" r:id="rId13"/>
    <p:sldId id="306" r:id="rId14"/>
    <p:sldId id="302" r:id="rId15"/>
    <p:sldId id="292" r:id="rId16"/>
    <p:sldId id="289" r:id="rId17"/>
    <p:sldId id="296" r:id="rId18"/>
    <p:sldId id="293" r:id="rId19"/>
    <p:sldId id="295" r:id="rId20"/>
    <p:sldId id="305" r:id="rId21"/>
    <p:sldId id="294" r:id="rId22"/>
    <p:sldId id="304" r:id="rId23"/>
    <p:sldId id="279" r:id="rId24"/>
  </p:sldIdLst>
  <p:sldSz cx="12192000" cy="6858000"/>
  <p:notesSz cx="6858000" cy="9144000"/>
  <p:defaultTextStyle>
    <a:defPPr rtl="0"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02798A7-B758-4314-BD1A-3634DFFB0C8F}" v="1" dt="2022-06-07T16:07:16.36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19" autoAdjust="0"/>
  </p:normalViewPr>
  <p:slideViewPr>
    <p:cSldViewPr snapToGrid="0">
      <p:cViewPr varScale="1">
        <p:scale>
          <a:sx n="110" d="100"/>
          <a:sy n="110" d="100"/>
        </p:scale>
        <p:origin x="49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2934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. Smith" userId="e168a96639a4093d" providerId="LiveId" clId="{902798A7-B758-4314-BD1A-3634DFFB0C8F}"/>
    <pc:docChg chg="custSel addSld modSld">
      <pc:chgData name="P. Smith" userId="e168a96639a4093d" providerId="LiveId" clId="{902798A7-B758-4314-BD1A-3634DFFB0C8F}" dt="2022-06-07T16:53:42.878" v="549" actId="115"/>
      <pc:docMkLst>
        <pc:docMk/>
      </pc:docMkLst>
      <pc:sldChg chg="modSp new mod">
        <pc:chgData name="P. Smith" userId="e168a96639a4093d" providerId="LiveId" clId="{902798A7-B758-4314-BD1A-3634DFFB0C8F}" dt="2022-06-07T16:53:42.878" v="549" actId="115"/>
        <pc:sldMkLst>
          <pc:docMk/>
          <pc:sldMk cId="445897143" sldId="306"/>
        </pc:sldMkLst>
        <pc:spChg chg="mod">
          <ac:chgData name="P. Smith" userId="e168a96639a4093d" providerId="LiveId" clId="{902798A7-B758-4314-BD1A-3634DFFB0C8F}" dt="2022-06-07T16:07:13.659" v="42" actId="20577"/>
          <ac:spMkLst>
            <pc:docMk/>
            <pc:sldMk cId="445897143" sldId="306"/>
            <ac:spMk id="2" creationId="{1CE6F353-A9AF-4B83-4DA3-771FA9F8B46C}"/>
          </ac:spMkLst>
        </pc:spChg>
        <pc:spChg chg="mod">
          <ac:chgData name="P. Smith" userId="e168a96639a4093d" providerId="LiveId" clId="{902798A7-B758-4314-BD1A-3634DFFB0C8F}" dt="2022-06-07T16:53:42.878" v="549" actId="115"/>
          <ac:spMkLst>
            <pc:docMk/>
            <pc:sldMk cId="445897143" sldId="306"/>
            <ac:spMk id="3" creationId="{0EB8675F-F7C5-92C6-FF07-60829E9A9C6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761137-B2F4-44A2-AEA9-B8D72975A05F}" type="datetime1">
              <a:rPr lang="de-DE" smtClean="0"/>
              <a:t>07.06.2022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2E3065-8A24-47C9-A843-0DFEC08A77C7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5387659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de-DE" noProof="0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E546253B-BE88-45C5-9ABC-A8414C168BD1}" type="datetime1">
              <a:rPr lang="de-DE" noProof="0" smtClean="0"/>
              <a:t>07.06.2022</a:t>
            </a:fld>
            <a:endParaRPr lang="de-DE" noProof="0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de-DE" noProof="0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de-DE" noProof="0" dirty="0"/>
              <a:t>Textmasterformate durch Klicken bearbeiten</a:t>
            </a:r>
          </a:p>
          <a:p>
            <a:pPr lvl="1" rtl="0"/>
            <a:r>
              <a:rPr lang="de-DE" noProof="0" dirty="0"/>
              <a:t>Zweite Ebene</a:t>
            </a:r>
          </a:p>
          <a:p>
            <a:pPr lvl="2" rtl="0"/>
            <a:r>
              <a:rPr lang="de-DE" noProof="0" dirty="0"/>
              <a:t>Dritte Ebene</a:t>
            </a:r>
          </a:p>
          <a:p>
            <a:pPr lvl="3" rtl="0"/>
            <a:r>
              <a:rPr lang="de-DE" noProof="0" dirty="0"/>
              <a:t>Vierte Ebene</a:t>
            </a:r>
          </a:p>
          <a:p>
            <a:pPr lvl="4" rtl="0"/>
            <a:r>
              <a:rPr lang="de-DE" noProof="0" dirty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de-DE" noProof="0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2E6DE88F-1F85-4A27-9D34-D74A50E7B0DA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73009185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2E6DE88F-1F85-4A27-9D34-D74A50E7B0DA}" type="slidenum">
              <a:rPr lang="de-DE" smtClean="0"/>
              <a:t>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745680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de-DE" sz="1200" b="0" i="0" u="none" strike="noStrike" kern="1200" cap="none" spc="0" normalizeH="0" baseline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de-DE" sz="1200" b="0" i="0" u="none" strike="noStrike" kern="1200" cap="none" spc="0" normalizeH="0" baseline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78475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rtlCol="0" anchor="b">
            <a:normAutofit/>
          </a:bodyPr>
          <a:lstStyle>
            <a:lvl1pPr algn="ctr">
              <a:defRPr sz="5400"/>
            </a:lvl1pPr>
          </a:lstStyle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rtlCol="0"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de-DE" noProof="0"/>
              <a:t>Master-Untertitelformat bearbeiten</a:t>
            </a:r>
            <a:endParaRPr lang="de-DE" noProof="0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8E5F5D0-505F-45DC-923F-470A7B23F9E4}" type="datetime1">
              <a:rPr lang="de-DE" noProof="0" smtClean="0"/>
              <a:t>07.06.2022</a:t>
            </a:fld>
            <a:endParaRPr lang="de-DE" noProof="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de-DE" noProof="0" smtClean="0"/>
              <a:pPr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1507467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ild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rtlCol="0" anchor="b">
            <a:normAutofit/>
          </a:bodyPr>
          <a:lstStyle>
            <a:lvl1pPr algn="ctr">
              <a:defRPr sz="2800"/>
            </a:lvl1pPr>
          </a:lstStyle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Bildplatzhalt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rtlCol="0"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AA8EB76-E787-46B4-8A08-0D88B889D62A}" type="datetime1">
              <a:rPr lang="de-DE" noProof="0" smtClean="0"/>
              <a:t>07.06.2022</a:t>
            </a:fld>
            <a:endParaRPr lang="de-DE" noProof="0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0095022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rtlCol="0" anchor="ctr">
            <a:normAutofit/>
          </a:bodyPr>
          <a:lstStyle>
            <a:lvl1pPr>
              <a:defRPr sz="4000"/>
            </a:lvl1pPr>
          </a:lstStyle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rtlCol="0"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5C49F3D-D170-46DE-8164-962464AE6303}" type="datetime1">
              <a:rPr lang="de-DE" noProof="0" smtClean="0"/>
              <a:t>07.06.2022</a:t>
            </a:fld>
            <a:endParaRPr lang="de-DE" noProof="0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053850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12" name="Textplatzhalt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rtlCol="0"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CE81D76-6A73-4597-A757-CDD22BD63F58}" type="datetime1">
              <a:rPr lang="de-DE" noProof="0" smtClean="0"/>
              <a:t>07.06.2022</a:t>
            </a:fld>
            <a:endParaRPr lang="de-DE" noProof="0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de-DE" noProof="0" smtClean="0"/>
              <a:t>‹Nr.›</a:t>
            </a:fld>
            <a:endParaRPr lang="de-DE" noProof="0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rtl="0"/>
            <a:r>
              <a:rPr lang="de-DE" sz="8000" noProof="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de-DE" sz="8000" noProof="0" dirty="0">
                <a:solidFill>
                  <a:schemeClr val="tx1"/>
                </a:solidFill>
                <a:effectLst/>
              </a:rPr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27752911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siten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rtlCol="0"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6F01852-AAD4-4016-9771-E9C2DBAB752D}" type="datetime1">
              <a:rPr lang="de-DE" noProof="0" smtClean="0"/>
              <a:t>07.06.2022</a:t>
            </a:fld>
            <a:endParaRPr lang="de-DE" noProof="0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3450925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el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 rtlCol="0"/>
          <a:lstStyle/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7" name="Textplatzhalt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8" name="Textplatzhalt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9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10" name="Textplatzhalt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11" name="Textplatzhalt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12" name="Textplatzhalt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27202A9-CAB4-4752-B826-913412D8C147}" type="datetime1">
              <a:rPr lang="de-DE" noProof="0" smtClean="0"/>
              <a:t>07.06.2022</a:t>
            </a:fld>
            <a:endParaRPr lang="de-DE" noProof="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0326478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Bildspal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Bild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Bild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el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 rtlCol="0"/>
          <a:lstStyle/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19" name="Textplatzhalt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20" name="Bildplatzhalt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21" name="Textplatzhalt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22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23" name="Bildplatzhalt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24" name="Textplatzhalt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25" name="Textplatzhalt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26" name="Bildplatzhalt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27" name="Textplatzhalt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2F1613A-CFCC-4D81-9F1D-A5B01801FD05}" type="datetime1">
              <a:rPr lang="de-DE" noProof="0" smtClean="0"/>
              <a:t>07.06.2022</a:t>
            </a:fld>
            <a:endParaRPr lang="de-DE" noProof="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7932546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5707110-020B-4FD7-B691-06DC8199E772}" type="datetime1">
              <a:rPr lang="de-DE" noProof="0" smtClean="0"/>
              <a:t>07.06.2022</a:t>
            </a:fld>
            <a:endParaRPr lang="de-DE" noProof="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1548654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rtlCol="0" anchor="b"/>
          <a:lstStyle>
            <a:lvl1pPr algn="ctr">
              <a:defRPr sz="4000" b="0" cap="none"/>
            </a:lvl1pPr>
          </a:lstStyle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rtlCol="0"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7087C32-3CA0-42C6-9137-16FC2F38240A}" type="datetime1">
              <a:rPr lang="de-DE" noProof="0" smtClean="0"/>
              <a:t>07.06.2022</a:t>
            </a:fld>
            <a:endParaRPr lang="de-DE" noProof="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de-DE" noProof="0" smtClean="0"/>
              <a:pPr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846401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 rtlCol="0"/>
          <a:lstStyle/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rtlCol="0" anchor="t">
            <a:normAutofit/>
          </a:bodyPr>
          <a:lstStyle/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rtlCol="0" anchor="t">
            <a:normAutofit/>
          </a:bodyPr>
          <a:lstStyle/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1473303-AC0A-4A1F-B5A5-4A317AC15FE5}" type="datetime1">
              <a:rPr lang="de-DE" noProof="0" smtClean="0"/>
              <a:t>07.06.2022</a:t>
            </a:fld>
            <a:endParaRPr lang="de-DE" noProof="0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9882058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Bild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Bild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rtlCol="0"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rtlCol="0"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9E43A3B-A422-48E1-90EA-92770077AB2F}" type="datetime1">
              <a:rPr lang="de-DE" noProof="0" smtClean="0"/>
              <a:t>07.06.2022</a:t>
            </a:fld>
            <a:endParaRPr lang="de-DE" noProof="0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2351203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C9DFCF0-AF07-43C7-859B-1D963863EC79}" type="datetime1">
              <a:rPr lang="de-DE" noProof="0" smtClean="0"/>
              <a:t>07.06.2022</a:t>
            </a:fld>
            <a:endParaRPr lang="de-DE" noProof="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4290940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5D593F0-100B-462D-A373-53A8FB9E213A}" type="datetime1">
              <a:rPr lang="de-DE" noProof="0" smtClean="0"/>
              <a:t>07.06.2022</a:t>
            </a:fld>
            <a:endParaRPr lang="de-DE" noProof="0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6551302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rtlCol="0" anchor="b">
            <a:normAutofit/>
          </a:bodyPr>
          <a:lstStyle>
            <a:lvl1pPr algn="ctr">
              <a:defRPr sz="2800" b="0"/>
            </a:lvl1pPr>
          </a:lstStyle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 rtlCol="0">
            <a:normAutofit/>
          </a:bodyPr>
          <a:lstStyle/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A37A6E9-DBA9-4E9B-ACB8-2AABC50D05AC}" type="datetime1">
              <a:rPr lang="de-DE" noProof="0" smtClean="0"/>
              <a:t>07.06.2022</a:t>
            </a:fld>
            <a:endParaRPr lang="de-DE" noProof="0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de-DE" noProof="0" smtClean="0"/>
              <a:pPr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7935569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Bild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rtlCol="0" anchor="b">
            <a:noAutofit/>
          </a:bodyPr>
          <a:lstStyle>
            <a:lvl1pPr algn="ctr">
              <a:defRPr sz="3200" b="0"/>
            </a:lvl1pPr>
          </a:lstStyle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Bildplatzhalt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1FC269C-BC8C-494C-8E5C-4BE480D2F79B}" type="datetime1">
              <a:rPr lang="de-DE" noProof="0" smtClean="0"/>
              <a:t>07.06.2022</a:t>
            </a:fld>
            <a:endParaRPr lang="de-DE" noProof="0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algn="l" rtl="0"/>
            <a:endParaRPr lang="de-DE" noProof="0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530567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de-DE" noProof="0" dirty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 rtl="0"/>
            <a:r>
              <a:rPr lang="de-DE" noProof="0" dirty="0"/>
              <a:t>Textmasterformate durch Klicken bearbeiten</a:t>
            </a:r>
          </a:p>
          <a:p>
            <a:pPr lvl="1" rtl="0"/>
            <a:r>
              <a:rPr lang="de-DE" noProof="0" dirty="0"/>
              <a:t>Zweite Ebene</a:t>
            </a:r>
          </a:p>
          <a:p>
            <a:pPr lvl="2" rtl="0"/>
            <a:r>
              <a:rPr lang="de-DE" noProof="0" dirty="0"/>
              <a:t>Dritte Ebene</a:t>
            </a:r>
          </a:p>
          <a:p>
            <a:pPr lvl="3" rtl="0"/>
            <a:r>
              <a:rPr lang="de-DE" noProof="0" dirty="0"/>
              <a:t>Vierte Ebene</a:t>
            </a:r>
          </a:p>
          <a:p>
            <a:pPr lvl="4" rtl="0"/>
            <a:r>
              <a:rPr lang="de-DE" noProof="0" dirty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pPr rtl="0"/>
            <a:fld id="{986EB61F-88A6-4D9E-9F31-1603D1395FBB}" type="datetime1">
              <a:rPr lang="de-DE" noProof="0" smtClean="0"/>
              <a:t>07.06.2022</a:t>
            </a:fld>
            <a:endParaRPr lang="de-DE" noProof="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pPr rtl="0"/>
            <a:endParaRPr lang="de-DE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pPr rtl="0"/>
            <a:fld id="{3A98EE3D-8CD1-4C3F-BD1C-C98C9596463C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85897835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6.jpeg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solut.com/was-ist-deep-learning/" TargetMode="External"/><Relationship Id="rId2" Type="http://schemas.openxmlformats.org/officeDocument/2006/relationships/hyperlink" Target="https://towardsdatascience.com/a-comprehensive-guide-to-convolutional-neural-networks-the-eli5-way-3bd2b1164a53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atasolut.com/was-ist-transfer-learning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23.png"/><Relationship Id="rId5" Type="http://schemas.openxmlformats.org/officeDocument/2006/relationships/image" Target="../media/image22.jpeg"/><Relationship Id="rId4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 4">
            <a:extLst>
              <a:ext uri="{FF2B5EF4-FFF2-40B4-BE49-F238E27FC236}">
                <a16:creationId xmlns:a16="http://schemas.microsoft.com/office/drawing/2014/main" id="{F8A1C807-B9AD-4C9B-BF9F-60F0342899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1" cy="6857990"/>
          </a:xfrm>
          <a:prstGeom prst="rect">
            <a:avLst/>
          </a:prstGeom>
        </p:spPr>
      </p:pic>
      <p:sp useBgFill="1">
        <p:nvSpPr>
          <p:cNvPr id="103" name="Freihandform 5">
            <a:extLst>
              <a:ext uri="{FF2B5EF4-FFF2-40B4-BE49-F238E27FC236}">
                <a16:creationId xmlns:a16="http://schemas.microsoft.com/office/drawing/2014/main" id="{FE469E50-3893-4ED6-92BA-2985C32B0C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7131809" y="1385982"/>
            <a:ext cx="4031414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="" xmlns:a14="http://schemas.microsoft.com/office/drawing/2010/main" xmlns:a16="http://schemas.microsoft.com/office/drawing/2014/main" xmlns:p14="http://schemas.microsoft.com/office/powerpoint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89962" y="1673524"/>
            <a:ext cx="3485073" cy="2420504"/>
          </a:xfrm>
        </p:spPr>
        <p:txBody>
          <a:bodyPr rtlCol="0">
            <a:normAutofit fontScale="90000"/>
          </a:bodyPr>
          <a:lstStyle/>
          <a:p>
            <a:pPr algn="l"/>
            <a:r>
              <a:rPr lang="de-DE" sz="4000" dirty="0"/>
              <a:t>Deep Learning &amp; Transfer Learning im Bereich der Image Recognition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89965" y="4157933"/>
            <a:ext cx="3485072" cy="1026544"/>
          </a:xfrm>
        </p:spPr>
        <p:txBody>
          <a:bodyPr rtlCol="0">
            <a:normAutofit/>
          </a:bodyPr>
          <a:lstStyle/>
          <a:p>
            <a:pPr algn="l" rtl="0"/>
            <a:r>
              <a:rPr lang="de-DE" sz="2300" dirty="0"/>
              <a:t>Anwendung am Beispiel der Straßenschilderkennung </a:t>
            </a:r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6439261E-2B44-E691-E4F5-413D4F7D0711}"/>
              </a:ext>
            </a:extLst>
          </p:cNvPr>
          <p:cNvSpPr/>
          <p:nvPr/>
        </p:nvSpPr>
        <p:spPr>
          <a:xfrm>
            <a:off x="7097307" y="5562447"/>
            <a:ext cx="4100417" cy="88499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Pascal Schmidt </a:t>
            </a:r>
          </a:p>
          <a:p>
            <a:pPr algn="ctr"/>
            <a:r>
              <a:rPr lang="de-DE" dirty="0"/>
              <a:t>Philipp Becht </a:t>
            </a:r>
          </a:p>
          <a:p>
            <a:pPr algn="ctr"/>
            <a:r>
              <a:rPr lang="de-DE" dirty="0"/>
              <a:t>Simon Wrigg</a:t>
            </a:r>
          </a:p>
        </p:txBody>
      </p:sp>
    </p:spTree>
    <p:extLst>
      <p:ext uri="{BB962C8B-B14F-4D97-AF65-F5344CB8AC3E}">
        <p14:creationId xmlns:p14="http://schemas.microsoft.com/office/powerpoint/2010/main" val="41678842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CE6F353-A9AF-4B83-4DA3-771FA9F8B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Erläuterungen </a:t>
            </a:r>
            <a:r>
              <a:rPr lang="en-GB" dirty="0" err="1"/>
              <a:t>zu</a:t>
            </a:r>
            <a:r>
              <a:rPr lang="en-GB" dirty="0"/>
              <a:t> den CNN </a:t>
            </a:r>
            <a:r>
              <a:rPr lang="en-GB" dirty="0" err="1"/>
              <a:t>Fachbegriffen</a:t>
            </a:r>
            <a:endParaRPr lang="en-GB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EB8675F-F7C5-92C6-FF07-60829E9A9C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4" y="2076450"/>
            <a:ext cx="11156285" cy="3714749"/>
          </a:xfrm>
        </p:spPr>
        <p:txBody>
          <a:bodyPr>
            <a:normAutofit lnSpcReduction="10000"/>
          </a:bodyPr>
          <a:lstStyle/>
          <a:p>
            <a:r>
              <a:rPr lang="en-GB" b="1" u="sng" dirty="0"/>
              <a:t>Convolution: </a:t>
            </a:r>
            <a:r>
              <a:rPr lang="en-GB" dirty="0" err="1"/>
              <a:t>Faltungsoperation</a:t>
            </a:r>
            <a:r>
              <a:rPr lang="en-GB" dirty="0"/>
              <a:t> </a:t>
            </a:r>
            <a:r>
              <a:rPr lang="en-GB" dirty="0" err="1"/>
              <a:t>im</a:t>
            </a:r>
            <a:r>
              <a:rPr lang="en-GB" dirty="0"/>
              <a:t> </a:t>
            </a:r>
            <a:r>
              <a:rPr lang="en-GB" dirty="0" err="1"/>
              <a:t>neuronalen</a:t>
            </a:r>
            <a:r>
              <a:rPr lang="en-GB" dirty="0"/>
              <a:t> </a:t>
            </a:r>
            <a:r>
              <a:rPr lang="en-GB" dirty="0" err="1"/>
              <a:t>Netz</a:t>
            </a:r>
            <a:r>
              <a:rPr lang="en-GB" dirty="0"/>
              <a:t> </a:t>
            </a:r>
            <a:r>
              <a:rPr lang="en-GB" dirty="0" err="1"/>
              <a:t>zum</a:t>
            </a:r>
            <a:r>
              <a:rPr lang="en-GB" dirty="0"/>
              <a:t> </a:t>
            </a:r>
            <a:r>
              <a:rPr lang="en-GB" dirty="0" err="1"/>
              <a:t>Erlernen</a:t>
            </a:r>
            <a:r>
              <a:rPr lang="en-GB" dirty="0"/>
              <a:t> von Features</a:t>
            </a:r>
          </a:p>
          <a:p>
            <a:r>
              <a:rPr lang="en-GB" b="1" u="sng" dirty="0" err="1"/>
              <a:t>Relu</a:t>
            </a:r>
            <a:r>
              <a:rPr lang="en-GB" b="1" u="sng" dirty="0"/>
              <a:t>: </a:t>
            </a:r>
            <a:r>
              <a:rPr lang="de-DE" dirty="0" err="1"/>
              <a:t>Rectified</a:t>
            </a:r>
            <a:r>
              <a:rPr lang="de-DE" dirty="0"/>
              <a:t> Linear Unit (</a:t>
            </a:r>
            <a:r>
              <a:rPr lang="en-GB" dirty="0" err="1"/>
              <a:t>Aktivierungsfunktion</a:t>
            </a:r>
            <a:r>
              <a:rPr lang="en-GB" dirty="0"/>
              <a:t> / </a:t>
            </a:r>
            <a:r>
              <a:rPr lang="en-GB" dirty="0" err="1"/>
              <a:t>Übertragungsfunktion</a:t>
            </a:r>
            <a:r>
              <a:rPr lang="en-GB" dirty="0"/>
              <a:t>)</a:t>
            </a:r>
          </a:p>
          <a:p>
            <a:r>
              <a:rPr lang="en-GB" b="1" u="sng" dirty="0"/>
              <a:t>Pooling: </a:t>
            </a:r>
            <a:r>
              <a:rPr lang="de-DE" b="1" dirty="0"/>
              <a:t>V</a:t>
            </a:r>
            <a:r>
              <a:rPr lang="de-DE" dirty="0"/>
              <a:t>erdichtet und reduziert die Auflösung der erkannten Features. Bekannte Methoden sind das Max-Pooling (maximaler Wert) und das Average Pooling (Mittelwert)</a:t>
            </a:r>
            <a:endParaRPr lang="en-GB" dirty="0"/>
          </a:p>
          <a:p>
            <a:r>
              <a:rPr lang="en-GB" b="1" u="sng" dirty="0"/>
              <a:t>Fully Connected Layer: </a:t>
            </a:r>
            <a:r>
              <a:rPr lang="de-DE" dirty="0"/>
              <a:t>Neuronale Netzstruktur, bei der alle Neuronen mit allen Inputs und allen Outputs verbunden sind</a:t>
            </a:r>
            <a:endParaRPr lang="en-GB" dirty="0"/>
          </a:p>
          <a:p>
            <a:r>
              <a:rPr lang="en-GB" b="1" u="sng" dirty="0" err="1"/>
              <a:t>Softmax</a:t>
            </a:r>
            <a:r>
              <a:rPr lang="en-GB" b="1" u="sng" dirty="0"/>
              <a:t>: </a:t>
            </a:r>
            <a:r>
              <a:rPr lang="en-GB" dirty="0" err="1"/>
              <a:t>Normalisierte</a:t>
            </a:r>
            <a:r>
              <a:rPr lang="en-GB" dirty="0"/>
              <a:t> </a:t>
            </a:r>
            <a:r>
              <a:rPr lang="en-GB" dirty="0" err="1"/>
              <a:t>Exponentialfunktion</a:t>
            </a:r>
            <a:r>
              <a:rPr lang="en-GB" dirty="0"/>
              <a:t> </a:t>
            </a:r>
            <a:r>
              <a:rPr lang="en-GB" dirty="0" err="1"/>
              <a:t>zur</a:t>
            </a:r>
            <a:r>
              <a:rPr lang="en-GB" dirty="0"/>
              <a:t> Transformation der </a:t>
            </a:r>
            <a:r>
              <a:rPr lang="en-GB" dirty="0" err="1"/>
              <a:t>Werte</a:t>
            </a:r>
            <a:r>
              <a:rPr lang="en-GB" dirty="0"/>
              <a:t> in die </a:t>
            </a:r>
            <a:r>
              <a:rPr lang="en-GB" dirty="0" err="1"/>
              <a:t>Vorhersageklassen</a:t>
            </a:r>
            <a:endParaRPr lang="en-GB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92722D0-ED64-2F0D-1E45-D39898659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de-DE" noProof="0" smtClean="0"/>
              <a:t>10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4458971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6C7295B-A06D-59B8-861E-2F3C32AAE6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Anwendung eines </a:t>
            </a:r>
            <a:r>
              <a:rPr lang="de-DE" dirty="0" err="1"/>
              <a:t>Convolutional</a:t>
            </a:r>
            <a:r>
              <a:rPr lang="de-DE" dirty="0"/>
              <a:t> </a:t>
            </a:r>
            <a:r>
              <a:rPr lang="de-DE" dirty="0" err="1"/>
              <a:t>Neural</a:t>
            </a:r>
            <a:r>
              <a:rPr lang="de-DE" dirty="0"/>
              <a:t> Networks (CNN)</a:t>
            </a:r>
            <a:endParaRPr lang="en-GB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513A8D7-D40D-F390-59E5-8EB0F89594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075" y="2330255"/>
            <a:ext cx="5731270" cy="3282094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2C69272F-504E-6724-50FE-F7E71ACAC07F}"/>
              </a:ext>
            </a:extLst>
          </p:cNvPr>
          <p:cNvSpPr/>
          <p:nvPr/>
        </p:nvSpPr>
        <p:spPr>
          <a:xfrm>
            <a:off x="6822828" y="2330255"/>
            <a:ext cx="4853355" cy="32820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b="1" u="sng" dirty="0"/>
              <a:t>Convolutions:</a:t>
            </a:r>
          </a:p>
          <a:p>
            <a:endParaRPr lang="en-GB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dirty="0" err="1"/>
              <a:t>Neuronen</a:t>
            </a:r>
            <a:r>
              <a:rPr lang="en-GB" dirty="0"/>
              <a:t> </a:t>
            </a:r>
            <a:r>
              <a:rPr lang="en-GB" dirty="0" err="1"/>
              <a:t>werden</a:t>
            </a:r>
            <a:r>
              <a:rPr lang="en-GB" dirty="0"/>
              <a:t> in </a:t>
            </a:r>
            <a:r>
              <a:rPr lang="en-GB" dirty="0" err="1"/>
              <a:t>Faltungsoperatoren</a:t>
            </a:r>
            <a:r>
              <a:rPr lang="en-GB" dirty="0"/>
              <a:t> </a:t>
            </a:r>
            <a:r>
              <a:rPr lang="en-GB" dirty="0" err="1"/>
              <a:t>erlernt</a:t>
            </a:r>
            <a:endParaRPr lang="en-GB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GB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dirty="0" err="1"/>
              <a:t>Faltungen</a:t>
            </a:r>
            <a:r>
              <a:rPr lang="en-GB" dirty="0"/>
              <a:t> </a:t>
            </a:r>
            <a:r>
              <a:rPr lang="en-GB" dirty="0" err="1"/>
              <a:t>werden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Matrixmultiplikationen</a:t>
            </a:r>
            <a:r>
              <a:rPr lang="en-GB" dirty="0"/>
              <a:t> </a:t>
            </a:r>
            <a:r>
              <a:rPr lang="en-GB" dirty="0" err="1"/>
              <a:t>umgesetzt</a:t>
            </a:r>
            <a:endParaRPr lang="en-GB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GB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dirty="0" err="1"/>
              <a:t>Faltungsergebnisse</a:t>
            </a:r>
            <a:r>
              <a:rPr lang="en-GB" dirty="0"/>
              <a:t> </a:t>
            </a:r>
            <a:r>
              <a:rPr lang="en-GB" dirty="0" err="1"/>
              <a:t>werden</a:t>
            </a:r>
            <a:r>
              <a:rPr lang="en-GB" dirty="0"/>
              <a:t> in </a:t>
            </a:r>
            <a:r>
              <a:rPr lang="en-GB" dirty="0" err="1"/>
              <a:t>einer</a:t>
            </a:r>
            <a:r>
              <a:rPr lang="en-GB" dirty="0"/>
              <a:t> Feature Map </a:t>
            </a:r>
            <a:r>
              <a:rPr lang="en-GB" dirty="0" err="1"/>
              <a:t>abgebildet</a:t>
            </a:r>
            <a:endParaRPr lang="en-GB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GB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dirty="0"/>
              <a:t>Feature Maps </a:t>
            </a:r>
            <a:r>
              <a:rPr lang="en-GB" dirty="0" err="1"/>
              <a:t>werden</a:t>
            </a:r>
            <a:r>
              <a:rPr lang="en-GB" dirty="0"/>
              <a:t> </a:t>
            </a:r>
            <a:r>
              <a:rPr lang="en-GB" dirty="0" err="1"/>
              <a:t>dann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ein</a:t>
            </a:r>
            <a:r>
              <a:rPr lang="en-GB" dirty="0"/>
              <a:t> Pooling </a:t>
            </a:r>
            <a:r>
              <a:rPr lang="en-GB" dirty="0" err="1"/>
              <a:t>downgesampled</a:t>
            </a:r>
            <a:endParaRPr lang="en-GB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DF500B11-DFA2-E8D1-84C8-FEAB14D523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de-DE" noProof="0" smtClean="0"/>
              <a:t>11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41239552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EFD4F51-62C8-5688-CF0C-835B21E90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Einführung in Transfer Learning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C1AC412-21D2-634C-85B0-AD62061805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Anwendung des erlernten Wissens (Task A) auf ein verwandtes Problem (Task B)</a:t>
            </a:r>
          </a:p>
          <a:p>
            <a:r>
              <a:rPr lang="de-DE" dirty="0"/>
              <a:t>Verbessert die Performance und Effizienz eines neuronalen Netzes</a:t>
            </a:r>
          </a:p>
          <a:p>
            <a:endParaRPr lang="de-DE" dirty="0"/>
          </a:p>
          <a:p>
            <a:r>
              <a:rPr lang="de-DE" dirty="0"/>
              <a:t>Wann eignet sich Transfer Learning?</a:t>
            </a:r>
          </a:p>
          <a:p>
            <a:pPr lvl="1"/>
            <a:r>
              <a:rPr lang="de-DE" dirty="0"/>
              <a:t>Wenn Task A und Task B den gleichen Input haben (z.B. Bilder, Text, Audio)</a:t>
            </a:r>
          </a:p>
          <a:p>
            <a:pPr lvl="1"/>
            <a:r>
              <a:rPr lang="de-DE" dirty="0"/>
              <a:t>Wenn man mehr Daten für Task A als für  Task B hat</a:t>
            </a:r>
          </a:p>
          <a:p>
            <a:pPr lvl="1"/>
            <a:r>
              <a:rPr lang="de-DE" dirty="0"/>
              <a:t>Wenn Low-Level Features aus Task A auch in Task B verwendet werden können</a:t>
            </a:r>
          </a:p>
          <a:p>
            <a:endParaRPr lang="de-DE" dirty="0"/>
          </a:p>
          <a:p>
            <a:pPr marL="36900" indent="0">
              <a:buNone/>
            </a:pPr>
            <a:endParaRPr lang="de-DE" dirty="0"/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0F963AF-B0EB-B54A-A440-8643649D6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de-DE" noProof="0" smtClean="0"/>
              <a:t>12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3420793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5811E12-9579-536C-3E1C-7A4B879A0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Anwendung von Transfer Learning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29EE9BB6-95EA-D25C-B41B-361230BC75F4}"/>
              </a:ext>
            </a:extLst>
          </p:cNvPr>
          <p:cNvSpPr/>
          <p:nvPr/>
        </p:nvSpPr>
        <p:spPr>
          <a:xfrm>
            <a:off x="2390775" y="1666891"/>
            <a:ext cx="542925" cy="277177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1E5B8378-B36F-43D7-14DA-003CF1D8CE6C}"/>
              </a:ext>
            </a:extLst>
          </p:cNvPr>
          <p:cNvSpPr/>
          <p:nvPr/>
        </p:nvSpPr>
        <p:spPr>
          <a:xfrm>
            <a:off x="2466975" y="1790715"/>
            <a:ext cx="390525" cy="428625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8474ED69-AF43-F097-D10A-B220BAC958FB}"/>
              </a:ext>
            </a:extLst>
          </p:cNvPr>
          <p:cNvSpPr/>
          <p:nvPr/>
        </p:nvSpPr>
        <p:spPr>
          <a:xfrm>
            <a:off x="2466975" y="2305066"/>
            <a:ext cx="390525" cy="428625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AF18AB69-6E9B-6140-B020-5513CE03ADA2}"/>
              </a:ext>
            </a:extLst>
          </p:cNvPr>
          <p:cNvSpPr/>
          <p:nvPr/>
        </p:nvSpPr>
        <p:spPr>
          <a:xfrm>
            <a:off x="2466975" y="2819417"/>
            <a:ext cx="390525" cy="428625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BD7401A6-E27D-B55C-D31A-0302561CAD00}"/>
              </a:ext>
            </a:extLst>
          </p:cNvPr>
          <p:cNvSpPr/>
          <p:nvPr/>
        </p:nvSpPr>
        <p:spPr>
          <a:xfrm>
            <a:off x="2466975" y="3333768"/>
            <a:ext cx="390525" cy="428625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1E42C152-A1FA-0CCF-5445-7DB1E71B4701}"/>
              </a:ext>
            </a:extLst>
          </p:cNvPr>
          <p:cNvSpPr/>
          <p:nvPr/>
        </p:nvSpPr>
        <p:spPr>
          <a:xfrm>
            <a:off x="2466975" y="3848119"/>
            <a:ext cx="390525" cy="428625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A7A60AA5-9422-31EF-E59F-B97DFFA61B3A}"/>
              </a:ext>
            </a:extLst>
          </p:cNvPr>
          <p:cNvSpPr/>
          <p:nvPr/>
        </p:nvSpPr>
        <p:spPr>
          <a:xfrm>
            <a:off x="3629025" y="1676418"/>
            <a:ext cx="542925" cy="277177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91C051ED-745B-A235-1F3C-0F1D53BC6254}"/>
              </a:ext>
            </a:extLst>
          </p:cNvPr>
          <p:cNvSpPr/>
          <p:nvPr/>
        </p:nvSpPr>
        <p:spPr>
          <a:xfrm>
            <a:off x="3705225" y="1800242"/>
            <a:ext cx="390525" cy="428625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A2F9C232-3AF6-D8A8-45D9-9E065D916925}"/>
              </a:ext>
            </a:extLst>
          </p:cNvPr>
          <p:cNvSpPr/>
          <p:nvPr/>
        </p:nvSpPr>
        <p:spPr>
          <a:xfrm>
            <a:off x="3705225" y="2314593"/>
            <a:ext cx="390525" cy="428625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54AAA868-41B2-EA5E-B84D-89988F9FAF52}"/>
              </a:ext>
            </a:extLst>
          </p:cNvPr>
          <p:cNvSpPr/>
          <p:nvPr/>
        </p:nvSpPr>
        <p:spPr>
          <a:xfrm>
            <a:off x="3705225" y="2828944"/>
            <a:ext cx="390525" cy="428625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F35D7EB3-572E-1CC2-0859-BA856EC11E93}"/>
              </a:ext>
            </a:extLst>
          </p:cNvPr>
          <p:cNvSpPr/>
          <p:nvPr/>
        </p:nvSpPr>
        <p:spPr>
          <a:xfrm>
            <a:off x="3705225" y="3343295"/>
            <a:ext cx="390525" cy="428625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F28BB520-B6CB-7E62-CB25-C8E5870A22A0}"/>
              </a:ext>
            </a:extLst>
          </p:cNvPr>
          <p:cNvSpPr/>
          <p:nvPr/>
        </p:nvSpPr>
        <p:spPr>
          <a:xfrm>
            <a:off x="3705225" y="3857646"/>
            <a:ext cx="390525" cy="428625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79BB9092-DAF5-F41B-5470-CDBFECBA68FA}"/>
              </a:ext>
            </a:extLst>
          </p:cNvPr>
          <p:cNvSpPr/>
          <p:nvPr/>
        </p:nvSpPr>
        <p:spPr>
          <a:xfrm>
            <a:off x="4867275" y="1685945"/>
            <a:ext cx="542925" cy="277177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47A48334-674D-AAF3-CD9B-5E2FF1B22825}"/>
              </a:ext>
            </a:extLst>
          </p:cNvPr>
          <p:cNvSpPr/>
          <p:nvPr/>
        </p:nvSpPr>
        <p:spPr>
          <a:xfrm>
            <a:off x="4943475" y="1809769"/>
            <a:ext cx="390525" cy="428625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23616084-9293-3B80-1EDE-10407750A0F8}"/>
              </a:ext>
            </a:extLst>
          </p:cNvPr>
          <p:cNvSpPr/>
          <p:nvPr/>
        </p:nvSpPr>
        <p:spPr>
          <a:xfrm>
            <a:off x="4943475" y="2324120"/>
            <a:ext cx="390525" cy="428625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6CDE7870-6FDD-CA05-2518-05D5F8A04674}"/>
              </a:ext>
            </a:extLst>
          </p:cNvPr>
          <p:cNvSpPr/>
          <p:nvPr/>
        </p:nvSpPr>
        <p:spPr>
          <a:xfrm>
            <a:off x="4943475" y="2838471"/>
            <a:ext cx="390525" cy="428625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FC8D87B6-054D-DE81-818B-FD75AABBFCF1}"/>
              </a:ext>
            </a:extLst>
          </p:cNvPr>
          <p:cNvSpPr/>
          <p:nvPr/>
        </p:nvSpPr>
        <p:spPr>
          <a:xfrm>
            <a:off x="4943475" y="3352822"/>
            <a:ext cx="390525" cy="428625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69B1A221-A22B-A116-B9A6-E797700F46FE}"/>
              </a:ext>
            </a:extLst>
          </p:cNvPr>
          <p:cNvSpPr/>
          <p:nvPr/>
        </p:nvSpPr>
        <p:spPr>
          <a:xfrm>
            <a:off x="4943475" y="3867173"/>
            <a:ext cx="390525" cy="428625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3E4FBE65-16AD-6848-F29F-64C7B4281C2D}"/>
              </a:ext>
            </a:extLst>
          </p:cNvPr>
          <p:cNvSpPr/>
          <p:nvPr/>
        </p:nvSpPr>
        <p:spPr>
          <a:xfrm>
            <a:off x="6105525" y="1695472"/>
            <a:ext cx="542925" cy="277177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D20CAD74-EC4D-A5F1-2FFD-FE8C584C9EBE}"/>
              </a:ext>
            </a:extLst>
          </p:cNvPr>
          <p:cNvSpPr/>
          <p:nvPr/>
        </p:nvSpPr>
        <p:spPr>
          <a:xfrm>
            <a:off x="6181725" y="1819296"/>
            <a:ext cx="390525" cy="428625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Ellipse 23">
            <a:extLst>
              <a:ext uri="{FF2B5EF4-FFF2-40B4-BE49-F238E27FC236}">
                <a16:creationId xmlns:a16="http://schemas.microsoft.com/office/drawing/2014/main" id="{7CD34D90-1078-3CF7-3B70-F34D45FE112C}"/>
              </a:ext>
            </a:extLst>
          </p:cNvPr>
          <p:cNvSpPr/>
          <p:nvPr/>
        </p:nvSpPr>
        <p:spPr>
          <a:xfrm>
            <a:off x="6181725" y="2333647"/>
            <a:ext cx="390525" cy="428625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Ellipse 24">
            <a:extLst>
              <a:ext uri="{FF2B5EF4-FFF2-40B4-BE49-F238E27FC236}">
                <a16:creationId xmlns:a16="http://schemas.microsoft.com/office/drawing/2014/main" id="{D0CE0FED-4A30-8094-DCB5-841F27A05C7C}"/>
              </a:ext>
            </a:extLst>
          </p:cNvPr>
          <p:cNvSpPr/>
          <p:nvPr/>
        </p:nvSpPr>
        <p:spPr>
          <a:xfrm>
            <a:off x="6181725" y="2847998"/>
            <a:ext cx="390525" cy="428625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Ellipse 25">
            <a:extLst>
              <a:ext uri="{FF2B5EF4-FFF2-40B4-BE49-F238E27FC236}">
                <a16:creationId xmlns:a16="http://schemas.microsoft.com/office/drawing/2014/main" id="{A3814548-CFE4-99FC-D05E-64EAA3DFA119}"/>
              </a:ext>
            </a:extLst>
          </p:cNvPr>
          <p:cNvSpPr/>
          <p:nvPr/>
        </p:nvSpPr>
        <p:spPr>
          <a:xfrm>
            <a:off x="6181725" y="3362349"/>
            <a:ext cx="390525" cy="428625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2D1BD74D-F792-7EEE-1002-666FDE4A2783}"/>
              </a:ext>
            </a:extLst>
          </p:cNvPr>
          <p:cNvSpPr/>
          <p:nvPr/>
        </p:nvSpPr>
        <p:spPr>
          <a:xfrm>
            <a:off x="6181725" y="3876700"/>
            <a:ext cx="390525" cy="428625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D3A7330A-DAFE-34F8-36F1-65220829AE54}"/>
              </a:ext>
            </a:extLst>
          </p:cNvPr>
          <p:cNvSpPr/>
          <p:nvPr/>
        </p:nvSpPr>
        <p:spPr>
          <a:xfrm>
            <a:off x="1152525" y="2324120"/>
            <a:ext cx="542925" cy="161924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Ellipse 34">
            <a:extLst>
              <a:ext uri="{FF2B5EF4-FFF2-40B4-BE49-F238E27FC236}">
                <a16:creationId xmlns:a16="http://schemas.microsoft.com/office/drawing/2014/main" id="{46052382-DA78-FD7D-E259-A679E996062C}"/>
              </a:ext>
            </a:extLst>
          </p:cNvPr>
          <p:cNvSpPr/>
          <p:nvPr/>
        </p:nvSpPr>
        <p:spPr>
          <a:xfrm>
            <a:off x="1228724" y="2400312"/>
            <a:ext cx="390525" cy="428625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Ellipse 35">
            <a:extLst>
              <a:ext uri="{FF2B5EF4-FFF2-40B4-BE49-F238E27FC236}">
                <a16:creationId xmlns:a16="http://schemas.microsoft.com/office/drawing/2014/main" id="{21F1C515-3FD2-7F2B-2E22-219C36CC3B12}"/>
              </a:ext>
            </a:extLst>
          </p:cNvPr>
          <p:cNvSpPr/>
          <p:nvPr/>
        </p:nvSpPr>
        <p:spPr>
          <a:xfrm>
            <a:off x="1219718" y="2905129"/>
            <a:ext cx="390525" cy="428625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Ellipse 36">
            <a:extLst>
              <a:ext uri="{FF2B5EF4-FFF2-40B4-BE49-F238E27FC236}">
                <a16:creationId xmlns:a16="http://schemas.microsoft.com/office/drawing/2014/main" id="{BEDAECAC-ED30-1BBF-F8DF-C3C5A8723A1E}"/>
              </a:ext>
            </a:extLst>
          </p:cNvPr>
          <p:cNvSpPr/>
          <p:nvPr/>
        </p:nvSpPr>
        <p:spPr>
          <a:xfrm>
            <a:off x="1210712" y="3409946"/>
            <a:ext cx="390525" cy="428625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B54B2B0F-E6CF-A0B4-BCE0-6A834253E25C}"/>
              </a:ext>
            </a:extLst>
          </p:cNvPr>
          <p:cNvSpPr/>
          <p:nvPr/>
        </p:nvSpPr>
        <p:spPr>
          <a:xfrm>
            <a:off x="7367328" y="2333659"/>
            <a:ext cx="542925" cy="161924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" name="Ellipse 38">
            <a:extLst>
              <a:ext uri="{FF2B5EF4-FFF2-40B4-BE49-F238E27FC236}">
                <a16:creationId xmlns:a16="http://schemas.microsoft.com/office/drawing/2014/main" id="{BAD85CCA-ACD4-531B-317C-67F9550EE2B1}"/>
              </a:ext>
            </a:extLst>
          </p:cNvPr>
          <p:cNvSpPr/>
          <p:nvPr/>
        </p:nvSpPr>
        <p:spPr>
          <a:xfrm>
            <a:off x="7443527" y="2409851"/>
            <a:ext cx="390525" cy="428625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0" name="Ellipse 39">
            <a:extLst>
              <a:ext uri="{FF2B5EF4-FFF2-40B4-BE49-F238E27FC236}">
                <a16:creationId xmlns:a16="http://schemas.microsoft.com/office/drawing/2014/main" id="{C60B1025-34D2-4B9F-3901-9152B5FE2DB1}"/>
              </a:ext>
            </a:extLst>
          </p:cNvPr>
          <p:cNvSpPr/>
          <p:nvPr/>
        </p:nvSpPr>
        <p:spPr>
          <a:xfrm>
            <a:off x="7434521" y="2914668"/>
            <a:ext cx="390525" cy="428625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" name="Ellipse 40">
            <a:extLst>
              <a:ext uri="{FF2B5EF4-FFF2-40B4-BE49-F238E27FC236}">
                <a16:creationId xmlns:a16="http://schemas.microsoft.com/office/drawing/2014/main" id="{5087393E-4BB9-B4CE-9AAA-1074797503DC}"/>
              </a:ext>
            </a:extLst>
          </p:cNvPr>
          <p:cNvSpPr/>
          <p:nvPr/>
        </p:nvSpPr>
        <p:spPr>
          <a:xfrm>
            <a:off x="7425515" y="3419485"/>
            <a:ext cx="390525" cy="428625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55EB9C7A-450E-8B3E-AFA1-3808BE151C19}"/>
              </a:ext>
            </a:extLst>
          </p:cNvPr>
          <p:cNvSpPr/>
          <p:nvPr/>
        </p:nvSpPr>
        <p:spPr>
          <a:xfrm>
            <a:off x="8571981" y="2352713"/>
            <a:ext cx="542925" cy="161924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3" name="Ellipse 42">
            <a:extLst>
              <a:ext uri="{FF2B5EF4-FFF2-40B4-BE49-F238E27FC236}">
                <a16:creationId xmlns:a16="http://schemas.microsoft.com/office/drawing/2014/main" id="{75292965-7A3D-B196-F903-7068A3C537EA}"/>
              </a:ext>
            </a:extLst>
          </p:cNvPr>
          <p:cNvSpPr/>
          <p:nvPr/>
        </p:nvSpPr>
        <p:spPr>
          <a:xfrm>
            <a:off x="8648180" y="2428905"/>
            <a:ext cx="390525" cy="428625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4" name="Ellipse 43">
            <a:extLst>
              <a:ext uri="{FF2B5EF4-FFF2-40B4-BE49-F238E27FC236}">
                <a16:creationId xmlns:a16="http://schemas.microsoft.com/office/drawing/2014/main" id="{CB28E9B3-8E1D-DD3B-ED11-4B5FC3F7DC08}"/>
              </a:ext>
            </a:extLst>
          </p:cNvPr>
          <p:cNvSpPr/>
          <p:nvPr/>
        </p:nvSpPr>
        <p:spPr>
          <a:xfrm>
            <a:off x="8639174" y="2933722"/>
            <a:ext cx="390525" cy="428625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Ellipse 44">
            <a:extLst>
              <a:ext uri="{FF2B5EF4-FFF2-40B4-BE49-F238E27FC236}">
                <a16:creationId xmlns:a16="http://schemas.microsoft.com/office/drawing/2014/main" id="{264926AA-BC58-DB03-0CEF-B7DF06215941}"/>
              </a:ext>
            </a:extLst>
          </p:cNvPr>
          <p:cNvSpPr/>
          <p:nvPr/>
        </p:nvSpPr>
        <p:spPr>
          <a:xfrm>
            <a:off x="8630168" y="3438539"/>
            <a:ext cx="390525" cy="428625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Textfeld 45">
            <a:extLst>
              <a:ext uri="{FF2B5EF4-FFF2-40B4-BE49-F238E27FC236}">
                <a16:creationId xmlns:a16="http://schemas.microsoft.com/office/drawing/2014/main" id="{14F77DD3-F9B3-D231-2B02-644CC9538A47}"/>
              </a:ext>
            </a:extLst>
          </p:cNvPr>
          <p:cNvSpPr txBox="1"/>
          <p:nvPr/>
        </p:nvSpPr>
        <p:spPr>
          <a:xfrm>
            <a:off x="228600" y="2924182"/>
            <a:ext cx="5429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/>
              <a:t>X</a:t>
            </a:r>
          </a:p>
        </p:txBody>
      </p:sp>
      <p:cxnSp>
        <p:nvCxnSpPr>
          <p:cNvPr id="48" name="Gerade Verbindung mit Pfeil 47">
            <a:extLst>
              <a:ext uri="{FF2B5EF4-FFF2-40B4-BE49-F238E27FC236}">
                <a16:creationId xmlns:a16="http://schemas.microsoft.com/office/drawing/2014/main" id="{95FCBA97-40F9-A152-9658-9C365E0E72D0}"/>
              </a:ext>
            </a:extLst>
          </p:cNvPr>
          <p:cNvCxnSpPr/>
          <p:nvPr/>
        </p:nvCxnSpPr>
        <p:spPr>
          <a:xfrm>
            <a:off x="608995" y="3152792"/>
            <a:ext cx="4572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Gerade Verbindung mit Pfeil 48">
            <a:extLst>
              <a:ext uri="{FF2B5EF4-FFF2-40B4-BE49-F238E27FC236}">
                <a16:creationId xmlns:a16="http://schemas.microsoft.com/office/drawing/2014/main" id="{19F7A007-F25F-BA96-125A-7ECAC4AC5D3D}"/>
              </a:ext>
            </a:extLst>
          </p:cNvPr>
          <p:cNvCxnSpPr/>
          <p:nvPr/>
        </p:nvCxnSpPr>
        <p:spPr>
          <a:xfrm>
            <a:off x="1818670" y="3152792"/>
            <a:ext cx="4572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Gerade Verbindung mit Pfeil 49">
            <a:extLst>
              <a:ext uri="{FF2B5EF4-FFF2-40B4-BE49-F238E27FC236}">
                <a16:creationId xmlns:a16="http://schemas.microsoft.com/office/drawing/2014/main" id="{12842F00-9595-EE4C-FFCD-B63F4B2084EA}"/>
              </a:ext>
            </a:extLst>
          </p:cNvPr>
          <p:cNvCxnSpPr/>
          <p:nvPr/>
        </p:nvCxnSpPr>
        <p:spPr>
          <a:xfrm>
            <a:off x="3028345" y="3152792"/>
            <a:ext cx="4572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Gerade Verbindung mit Pfeil 50">
            <a:extLst>
              <a:ext uri="{FF2B5EF4-FFF2-40B4-BE49-F238E27FC236}">
                <a16:creationId xmlns:a16="http://schemas.microsoft.com/office/drawing/2014/main" id="{0A9E5335-48F7-2E02-20D3-69D07CAC50C5}"/>
              </a:ext>
            </a:extLst>
          </p:cNvPr>
          <p:cNvCxnSpPr/>
          <p:nvPr/>
        </p:nvCxnSpPr>
        <p:spPr>
          <a:xfrm>
            <a:off x="4238020" y="3152792"/>
            <a:ext cx="4572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Gerade Verbindung mit Pfeil 51">
            <a:extLst>
              <a:ext uri="{FF2B5EF4-FFF2-40B4-BE49-F238E27FC236}">
                <a16:creationId xmlns:a16="http://schemas.microsoft.com/office/drawing/2014/main" id="{1EC562C5-FD81-2780-3D2F-6F14E56268B0}"/>
              </a:ext>
            </a:extLst>
          </p:cNvPr>
          <p:cNvCxnSpPr/>
          <p:nvPr/>
        </p:nvCxnSpPr>
        <p:spPr>
          <a:xfrm>
            <a:off x="5514370" y="3152792"/>
            <a:ext cx="4572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Gerade Verbindung mit Pfeil 52">
            <a:extLst>
              <a:ext uri="{FF2B5EF4-FFF2-40B4-BE49-F238E27FC236}">
                <a16:creationId xmlns:a16="http://schemas.microsoft.com/office/drawing/2014/main" id="{81965B10-FB56-6500-1881-13F95CD5F7FD}"/>
              </a:ext>
            </a:extLst>
          </p:cNvPr>
          <p:cNvCxnSpPr/>
          <p:nvPr/>
        </p:nvCxnSpPr>
        <p:spPr>
          <a:xfrm>
            <a:off x="6771670" y="3152809"/>
            <a:ext cx="4572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Gerade Verbindung mit Pfeil 54">
            <a:extLst>
              <a:ext uri="{FF2B5EF4-FFF2-40B4-BE49-F238E27FC236}">
                <a16:creationId xmlns:a16="http://schemas.microsoft.com/office/drawing/2014/main" id="{C0AB647E-68EC-77A9-E65B-05567CF3B9C9}"/>
              </a:ext>
            </a:extLst>
          </p:cNvPr>
          <p:cNvCxnSpPr/>
          <p:nvPr/>
        </p:nvCxnSpPr>
        <p:spPr>
          <a:xfrm>
            <a:off x="8000395" y="3162348"/>
            <a:ext cx="4572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Gerade Verbindung mit Pfeil 55">
            <a:extLst>
              <a:ext uri="{FF2B5EF4-FFF2-40B4-BE49-F238E27FC236}">
                <a16:creationId xmlns:a16="http://schemas.microsoft.com/office/drawing/2014/main" id="{6B9CB67A-6F03-6261-43D8-1633D70757C1}"/>
              </a:ext>
            </a:extLst>
          </p:cNvPr>
          <p:cNvCxnSpPr/>
          <p:nvPr/>
        </p:nvCxnSpPr>
        <p:spPr>
          <a:xfrm>
            <a:off x="9200545" y="3162365"/>
            <a:ext cx="4572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feld 56">
            <a:extLst>
              <a:ext uri="{FF2B5EF4-FFF2-40B4-BE49-F238E27FC236}">
                <a16:creationId xmlns:a16="http://schemas.microsoft.com/office/drawing/2014/main" id="{D34E78A5-95EB-683D-31C8-9E323643BF41}"/>
              </a:ext>
            </a:extLst>
          </p:cNvPr>
          <p:cNvSpPr txBox="1"/>
          <p:nvPr/>
        </p:nvSpPr>
        <p:spPr>
          <a:xfrm>
            <a:off x="10933576" y="2895606"/>
            <a:ext cx="5429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/>
              <a:t>y</a:t>
            </a: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5DBDD3D2-87A4-01B0-31F1-8241A2A86F8A}"/>
              </a:ext>
            </a:extLst>
          </p:cNvPr>
          <p:cNvSpPr/>
          <p:nvPr/>
        </p:nvSpPr>
        <p:spPr>
          <a:xfrm>
            <a:off x="9700432" y="2871803"/>
            <a:ext cx="542925" cy="5810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8" name="Ellipse 57">
            <a:extLst>
              <a:ext uri="{FF2B5EF4-FFF2-40B4-BE49-F238E27FC236}">
                <a16:creationId xmlns:a16="http://schemas.microsoft.com/office/drawing/2014/main" id="{359F8CAD-7348-604E-14AA-A9C34F530B7A}"/>
              </a:ext>
            </a:extLst>
          </p:cNvPr>
          <p:cNvSpPr/>
          <p:nvPr/>
        </p:nvSpPr>
        <p:spPr>
          <a:xfrm>
            <a:off x="9776633" y="2943233"/>
            <a:ext cx="390525" cy="428625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60" name="Gerade Verbindung mit Pfeil 59">
            <a:extLst>
              <a:ext uri="{FF2B5EF4-FFF2-40B4-BE49-F238E27FC236}">
                <a16:creationId xmlns:a16="http://schemas.microsoft.com/office/drawing/2014/main" id="{6677BCD5-BCAB-A6F2-6012-86B921E5E0A7}"/>
              </a:ext>
            </a:extLst>
          </p:cNvPr>
          <p:cNvCxnSpPr/>
          <p:nvPr/>
        </p:nvCxnSpPr>
        <p:spPr>
          <a:xfrm>
            <a:off x="10372120" y="3185792"/>
            <a:ext cx="4572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Verbotsymbol 60">
            <a:extLst>
              <a:ext uri="{FF2B5EF4-FFF2-40B4-BE49-F238E27FC236}">
                <a16:creationId xmlns:a16="http://schemas.microsoft.com/office/drawing/2014/main" id="{233A1537-F78D-3018-BBFA-4C7739BBACF4}"/>
              </a:ext>
            </a:extLst>
          </p:cNvPr>
          <p:cNvSpPr/>
          <p:nvPr/>
        </p:nvSpPr>
        <p:spPr>
          <a:xfrm>
            <a:off x="8533277" y="2202707"/>
            <a:ext cx="1922147" cy="1919251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cxnSp>
        <p:nvCxnSpPr>
          <p:cNvPr id="67" name="Gerader Verbinder 66">
            <a:extLst>
              <a:ext uri="{FF2B5EF4-FFF2-40B4-BE49-F238E27FC236}">
                <a16:creationId xmlns:a16="http://schemas.microsoft.com/office/drawing/2014/main" id="{8854B507-7D9C-EC18-F64B-88B53DEFC54C}"/>
              </a:ext>
            </a:extLst>
          </p:cNvPr>
          <p:cNvCxnSpPr/>
          <p:nvPr/>
        </p:nvCxnSpPr>
        <p:spPr>
          <a:xfrm>
            <a:off x="8228995" y="3409946"/>
            <a:ext cx="0" cy="187642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Gerade Verbindung mit Pfeil 67">
            <a:extLst>
              <a:ext uri="{FF2B5EF4-FFF2-40B4-BE49-F238E27FC236}">
                <a16:creationId xmlns:a16="http://schemas.microsoft.com/office/drawing/2014/main" id="{2272191D-2DFB-B381-CB85-8FB3003CD4CB}"/>
              </a:ext>
            </a:extLst>
          </p:cNvPr>
          <p:cNvCxnSpPr/>
          <p:nvPr/>
        </p:nvCxnSpPr>
        <p:spPr>
          <a:xfrm>
            <a:off x="8228995" y="5286375"/>
            <a:ext cx="4572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hteck 68">
            <a:extLst>
              <a:ext uri="{FF2B5EF4-FFF2-40B4-BE49-F238E27FC236}">
                <a16:creationId xmlns:a16="http://schemas.microsoft.com/office/drawing/2014/main" id="{0A1AA7CC-C2F9-5C6A-70BE-AEE9A7C45A93}"/>
              </a:ext>
            </a:extLst>
          </p:cNvPr>
          <p:cNvSpPr/>
          <p:nvPr/>
        </p:nvSpPr>
        <p:spPr>
          <a:xfrm>
            <a:off x="8749230" y="4524413"/>
            <a:ext cx="542925" cy="161924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0" name="Ellipse 69">
            <a:extLst>
              <a:ext uri="{FF2B5EF4-FFF2-40B4-BE49-F238E27FC236}">
                <a16:creationId xmlns:a16="http://schemas.microsoft.com/office/drawing/2014/main" id="{C2C4E3DE-259F-D8FD-2527-7F13CD3E5DC3}"/>
              </a:ext>
            </a:extLst>
          </p:cNvPr>
          <p:cNvSpPr/>
          <p:nvPr/>
        </p:nvSpPr>
        <p:spPr>
          <a:xfrm>
            <a:off x="8825429" y="4600605"/>
            <a:ext cx="390525" cy="428625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1" name="Ellipse 70">
            <a:extLst>
              <a:ext uri="{FF2B5EF4-FFF2-40B4-BE49-F238E27FC236}">
                <a16:creationId xmlns:a16="http://schemas.microsoft.com/office/drawing/2014/main" id="{CB75A931-5D09-C57B-EC2E-C6903FB1A4FE}"/>
              </a:ext>
            </a:extLst>
          </p:cNvPr>
          <p:cNvSpPr/>
          <p:nvPr/>
        </p:nvSpPr>
        <p:spPr>
          <a:xfrm>
            <a:off x="8816423" y="5105422"/>
            <a:ext cx="390525" cy="428625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2" name="Ellipse 71">
            <a:extLst>
              <a:ext uri="{FF2B5EF4-FFF2-40B4-BE49-F238E27FC236}">
                <a16:creationId xmlns:a16="http://schemas.microsoft.com/office/drawing/2014/main" id="{2960BD94-E9D4-4447-82E9-77F700E948DB}"/>
              </a:ext>
            </a:extLst>
          </p:cNvPr>
          <p:cNvSpPr/>
          <p:nvPr/>
        </p:nvSpPr>
        <p:spPr>
          <a:xfrm>
            <a:off x="8807417" y="5610239"/>
            <a:ext cx="390525" cy="428625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3" name="Rechteck 72">
            <a:extLst>
              <a:ext uri="{FF2B5EF4-FFF2-40B4-BE49-F238E27FC236}">
                <a16:creationId xmlns:a16="http://schemas.microsoft.com/office/drawing/2014/main" id="{5B58E02A-2368-CB95-B126-2BB39F158C8A}"/>
              </a:ext>
            </a:extLst>
          </p:cNvPr>
          <p:cNvSpPr/>
          <p:nvPr/>
        </p:nvSpPr>
        <p:spPr>
          <a:xfrm>
            <a:off x="9988698" y="5029201"/>
            <a:ext cx="542925" cy="5810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4" name="Ellipse 73">
            <a:extLst>
              <a:ext uri="{FF2B5EF4-FFF2-40B4-BE49-F238E27FC236}">
                <a16:creationId xmlns:a16="http://schemas.microsoft.com/office/drawing/2014/main" id="{F8E9477A-63EC-F314-2EDA-B0DF2B8A1E86}"/>
              </a:ext>
            </a:extLst>
          </p:cNvPr>
          <p:cNvSpPr/>
          <p:nvPr/>
        </p:nvSpPr>
        <p:spPr>
          <a:xfrm>
            <a:off x="10064899" y="5100631"/>
            <a:ext cx="390525" cy="428625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75" name="Gerade Verbindung mit Pfeil 74">
            <a:extLst>
              <a:ext uri="{FF2B5EF4-FFF2-40B4-BE49-F238E27FC236}">
                <a16:creationId xmlns:a16="http://schemas.microsoft.com/office/drawing/2014/main" id="{BE73074D-7C73-924C-B454-2E9EF705F535}"/>
              </a:ext>
            </a:extLst>
          </p:cNvPr>
          <p:cNvCxnSpPr/>
          <p:nvPr/>
        </p:nvCxnSpPr>
        <p:spPr>
          <a:xfrm>
            <a:off x="9429145" y="5286375"/>
            <a:ext cx="4572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feld 75">
            <a:extLst>
              <a:ext uri="{FF2B5EF4-FFF2-40B4-BE49-F238E27FC236}">
                <a16:creationId xmlns:a16="http://schemas.microsoft.com/office/drawing/2014/main" id="{8E63F110-86F1-E8EC-EDF4-D2E3B1BEF85C}"/>
              </a:ext>
            </a:extLst>
          </p:cNvPr>
          <p:cNvSpPr txBox="1"/>
          <p:nvPr/>
        </p:nvSpPr>
        <p:spPr>
          <a:xfrm>
            <a:off x="11205038" y="5006036"/>
            <a:ext cx="5429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/>
              <a:t>y</a:t>
            </a:r>
          </a:p>
        </p:txBody>
      </p:sp>
      <p:cxnSp>
        <p:nvCxnSpPr>
          <p:cNvPr id="77" name="Gerade Verbindung mit Pfeil 76">
            <a:extLst>
              <a:ext uri="{FF2B5EF4-FFF2-40B4-BE49-F238E27FC236}">
                <a16:creationId xmlns:a16="http://schemas.microsoft.com/office/drawing/2014/main" id="{C82C2AF9-88EE-C791-A350-ECE046188150}"/>
              </a:ext>
            </a:extLst>
          </p:cNvPr>
          <p:cNvCxnSpPr/>
          <p:nvPr/>
        </p:nvCxnSpPr>
        <p:spPr>
          <a:xfrm>
            <a:off x="10643582" y="5296222"/>
            <a:ext cx="4572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feld 77">
            <a:extLst>
              <a:ext uri="{FF2B5EF4-FFF2-40B4-BE49-F238E27FC236}">
                <a16:creationId xmlns:a16="http://schemas.microsoft.com/office/drawing/2014/main" id="{886773C2-2279-211C-AED2-EBBF9472E6F3}"/>
              </a:ext>
            </a:extLst>
          </p:cNvPr>
          <p:cNvSpPr txBox="1"/>
          <p:nvPr/>
        </p:nvSpPr>
        <p:spPr>
          <a:xfrm>
            <a:off x="7096824" y="5314943"/>
            <a:ext cx="1737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Neuer Use-Case</a:t>
            </a:r>
          </a:p>
        </p:txBody>
      </p:sp>
      <p:sp>
        <p:nvSpPr>
          <p:cNvPr id="79" name="Textfeld 78">
            <a:extLst>
              <a:ext uri="{FF2B5EF4-FFF2-40B4-BE49-F238E27FC236}">
                <a16:creationId xmlns:a16="http://schemas.microsoft.com/office/drawing/2014/main" id="{F97181F9-95DA-A707-62A1-C7251F380F73}"/>
              </a:ext>
            </a:extLst>
          </p:cNvPr>
          <p:cNvSpPr txBox="1"/>
          <p:nvPr/>
        </p:nvSpPr>
        <p:spPr>
          <a:xfrm>
            <a:off x="370406" y="5175256"/>
            <a:ext cx="47247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Adatieren</a:t>
            </a:r>
            <a:r>
              <a:rPr lang="de-DE" dirty="0"/>
              <a:t>/ Transferieren des neuronalen Netzes für einen anderen Task</a:t>
            </a:r>
          </a:p>
        </p:txBody>
      </p:sp>
      <p:sp>
        <p:nvSpPr>
          <p:cNvPr id="80" name="Textfeld 79">
            <a:extLst>
              <a:ext uri="{FF2B5EF4-FFF2-40B4-BE49-F238E27FC236}">
                <a16:creationId xmlns:a16="http://schemas.microsoft.com/office/drawing/2014/main" id="{2A2B71D6-6BDE-FD6D-F5C8-118EB686A10A}"/>
              </a:ext>
            </a:extLst>
          </p:cNvPr>
          <p:cNvSpPr txBox="1"/>
          <p:nvPr/>
        </p:nvSpPr>
        <p:spPr>
          <a:xfrm>
            <a:off x="370406" y="4857736"/>
            <a:ext cx="5811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NN wird für bestimmten Zweck trainiert (</a:t>
            </a:r>
            <a:r>
              <a:rPr lang="de-DE" dirty="0" err="1"/>
              <a:t>Pre</a:t>
            </a:r>
            <a:r>
              <a:rPr lang="de-DE" dirty="0"/>
              <a:t>-Training)</a:t>
            </a:r>
          </a:p>
        </p:txBody>
      </p:sp>
      <p:sp>
        <p:nvSpPr>
          <p:cNvPr id="81" name="Textfeld 80">
            <a:extLst>
              <a:ext uri="{FF2B5EF4-FFF2-40B4-BE49-F238E27FC236}">
                <a16:creationId xmlns:a16="http://schemas.microsoft.com/office/drawing/2014/main" id="{4F29B0B3-D674-3A20-2BD7-AE76D1B42C2F}"/>
              </a:ext>
            </a:extLst>
          </p:cNvPr>
          <p:cNvSpPr txBox="1"/>
          <p:nvPr/>
        </p:nvSpPr>
        <p:spPr>
          <a:xfrm>
            <a:off x="362467" y="5748568"/>
            <a:ext cx="5819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Löschung der letzten Output-Layer (inkl. </a:t>
            </a:r>
            <a:r>
              <a:rPr lang="de-DE" dirty="0" err="1"/>
              <a:t>Weights</a:t>
            </a:r>
            <a:r>
              <a:rPr lang="de-DE" dirty="0"/>
              <a:t>)</a:t>
            </a:r>
          </a:p>
        </p:txBody>
      </p:sp>
      <p:sp>
        <p:nvSpPr>
          <p:cNvPr id="82" name="Textfeld 81">
            <a:extLst>
              <a:ext uri="{FF2B5EF4-FFF2-40B4-BE49-F238E27FC236}">
                <a16:creationId xmlns:a16="http://schemas.microsoft.com/office/drawing/2014/main" id="{05F6B4E9-8F42-DAE7-53BE-550D3077C484}"/>
              </a:ext>
            </a:extLst>
          </p:cNvPr>
          <p:cNvSpPr txBox="1"/>
          <p:nvPr/>
        </p:nvSpPr>
        <p:spPr>
          <a:xfrm>
            <a:off x="347316" y="6063559"/>
            <a:ext cx="58192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Neue </a:t>
            </a:r>
            <a:r>
              <a:rPr lang="de-DE" dirty="0" err="1"/>
              <a:t>Weights</a:t>
            </a:r>
            <a:r>
              <a:rPr lang="de-DE" dirty="0"/>
              <a:t> &amp; Output Layer werden an bestehendes NN angehängt (Finetuning)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007B41A5-7A21-FA16-E5A0-1DF38C4CD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de-DE" noProof="0" smtClean="0"/>
              <a:t>13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353342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6" grpId="0"/>
      <p:bldP spid="78" grpId="0"/>
      <p:bldP spid="79" grpId="0"/>
      <p:bldP spid="80" grpId="0"/>
      <p:bldP spid="81" grpId="0"/>
      <p:bldP spid="8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A79D570-E13F-DD31-B515-811BA59F8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Grundlagen zu Image Recognition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ABCC23-5DD9-DA90-871A-0FDC01C462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76450"/>
            <a:ext cx="5728305" cy="3714749"/>
          </a:xfrm>
        </p:spPr>
        <p:txBody>
          <a:bodyPr>
            <a:normAutofit fontScale="92500"/>
          </a:bodyPr>
          <a:lstStyle/>
          <a:p>
            <a:r>
              <a:rPr lang="de-DE" dirty="0"/>
              <a:t>Anwendung der vorgestellten Methoden im Bereich der Image Recognition</a:t>
            </a:r>
          </a:p>
          <a:p>
            <a:r>
              <a:rPr lang="de-DE" dirty="0"/>
              <a:t>Visuelle Daten (Bilder) bilden die Grundlage des Trainings</a:t>
            </a:r>
          </a:p>
          <a:p>
            <a:r>
              <a:rPr lang="de-DE" dirty="0"/>
              <a:t>Annotierter Datensatz als Trainingsdatensatz</a:t>
            </a:r>
          </a:p>
          <a:p>
            <a:r>
              <a:rPr lang="de-DE" dirty="0"/>
              <a:t>Ziel: Algorithmus kann Objekt im Bild erkennen </a:t>
            </a:r>
          </a:p>
          <a:p>
            <a:r>
              <a:rPr lang="de-DE" dirty="0"/>
              <a:t>Output: </a:t>
            </a:r>
            <a:r>
              <a:rPr lang="de-DE" dirty="0" err="1"/>
              <a:t>Bounding</a:t>
            </a:r>
            <a:r>
              <a:rPr lang="de-DE" dirty="0"/>
              <a:t>-Box mit Wahrscheinlichkeit</a:t>
            </a:r>
          </a:p>
        </p:txBody>
      </p:sp>
      <p:pic>
        <p:nvPicPr>
          <p:cNvPr id="3074" name="Picture 2" descr="The 5 Most Important Use Cases for Computer Vision">
            <a:extLst>
              <a:ext uri="{FF2B5EF4-FFF2-40B4-BE49-F238E27FC236}">
                <a16:creationId xmlns:a16="http://schemas.microsoft.com/office/drawing/2014/main" id="{1D8C2FEC-5B3C-9C0D-3F74-44DB0FE63C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1" t="1616" b="2794"/>
          <a:stretch/>
        </p:blipFill>
        <p:spPr bwMode="auto">
          <a:xfrm>
            <a:off x="6954473" y="2223083"/>
            <a:ext cx="4323732" cy="2382474"/>
          </a:xfrm>
          <a:prstGeom prst="rect">
            <a:avLst/>
          </a:prstGeom>
          <a:noFill/>
          <a:ln>
            <a:solidFill>
              <a:srgbClr val="FFC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E7CB9B4-176F-0092-EFDE-D23996B28A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de-DE" noProof="0" smtClean="0"/>
              <a:t>14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2266382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0BB6EAA-B48C-4BBD-97D6-62E8E84F2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 anchor="ctr">
            <a:normAutofit/>
          </a:bodyPr>
          <a:lstStyle/>
          <a:p>
            <a:r>
              <a:rPr lang="de-DE" dirty="0"/>
              <a:t>Praktische Umsetzung im Projekt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6A43FC1-B123-A9B6-2F37-CA2090EBFC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6645245" cy="4171950"/>
          </a:xfrm>
        </p:spPr>
        <p:txBody>
          <a:bodyPr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de-DE" sz="1800" dirty="0"/>
              <a:t>Setup: Google </a:t>
            </a:r>
            <a:r>
              <a:rPr lang="de-DE" sz="1800" dirty="0" err="1"/>
              <a:t>Colab</a:t>
            </a:r>
            <a:r>
              <a:rPr lang="de-DE" sz="1800" dirty="0"/>
              <a:t> als IDE, Datensätze aus </a:t>
            </a:r>
            <a:r>
              <a:rPr lang="de-DE" sz="1800" dirty="0" err="1"/>
              <a:t>Kaggle</a:t>
            </a:r>
            <a:endParaRPr lang="de-DE" sz="1800" dirty="0"/>
          </a:p>
          <a:p>
            <a:pPr>
              <a:lnSpc>
                <a:spcPct val="100000"/>
              </a:lnSpc>
            </a:pPr>
            <a:r>
              <a:rPr lang="de-DE" sz="1800" dirty="0"/>
              <a:t>Vorgehen:</a:t>
            </a:r>
          </a:p>
          <a:p>
            <a:pPr marL="494100" indent="-457200">
              <a:lnSpc>
                <a:spcPct val="100000"/>
              </a:lnSpc>
              <a:buAutoNum type="arabicParenR"/>
            </a:pPr>
            <a:r>
              <a:rPr lang="de-DE" sz="1800" dirty="0"/>
              <a:t>Datenimport und -</a:t>
            </a:r>
            <a:r>
              <a:rPr lang="de-DE" sz="1800" dirty="0" err="1"/>
              <a:t>vorverarbeitung</a:t>
            </a:r>
            <a:endParaRPr lang="de-DE" sz="1800" dirty="0"/>
          </a:p>
          <a:p>
            <a:pPr marL="494100" indent="-457200">
              <a:lnSpc>
                <a:spcPct val="100000"/>
              </a:lnSpc>
              <a:buAutoNum type="arabicParenR"/>
            </a:pPr>
            <a:r>
              <a:rPr lang="de-DE" sz="1800" dirty="0"/>
              <a:t>Datenanalyse und -exploration</a:t>
            </a:r>
          </a:p>
          <a:p>
            <a:pPr marL="494100" indent="-457200">
              <a:lnSpc>
                <a:spcPct val="100000"/>
              </a:lnSpc>
              <a:buAutoNum type="arabicParenR"/>
            </a:pPr>
            <a:r>
              <a:rPr lang="de-DE" sz="1800" dirty="0"/>
              <a:t>Initialisierung und Training eines neuronalen Netzes</a:t>
            </a:r>
          </a:p>
          <a:p>
            <a:pPr marL="494100" indent="-457200">
              <a:lnSpc>
                <a:spcPct val="100000"/>
              </a:lnSpc>
              <a:buAutoNum type="arabicParenR"/>
            </a:pPr>
            <a:r>
              <a:rPr lang="de-DE" sz="1800" dirty="0"/>
              <a:t>Optimierung und Evaluation des Modells</a:t>
            </a:r>
          </a:p>
          <a:p>
            <a:pPr marL="494100" indent="-457200">
              <a:lnSpc>
                <a:spcPct val="100000"/>
              </a:lnSpc>
              <a:buAutoNum type="arabicParenR"/>
            </a:pPr>
            <a:r>
              <a:rPr lang="de-DE" sz="1800" dirty="0"/>
              <a:t>Test-</a:t>
            </a:r>
            <a:r>
              <a:rPr lang="de-DE" sz="1800" dirty="0" err="1"/>
              <a:t>Prediction</a:t>
            </a:r>
            <a:r>
              <a:rPr lang="de-DE" sz="1800" dirty="0"/>
              <a:t> mit „unbekannten, ausländischen Straßenschildern“ (Benchmarking)</a:t>
            </a:r>
          </a:p>
          <a:p>
            <a:pPr marL="494100" indent="-457200">
              <a:lnSpc>
                <a:spcPct val="100000"/>
              </a:lnSpc>
              <a:buAutoNum type="arabicParenR"/>
            </a:pPr>
            <a:r>
              <a:rPr lang="de-DE" sz="1800" dirty="0"/>
              <a:t>Anwendung Transfer Learning</a:t>
            </a:r>
          </a:p>
          <a:p>
            <a:pPr marL="494100" indent="-457200">
              <a:lnSpc>
                <a:spcPct val="100000"/>
              </a:lnSpc>
              <a:buAutoNum type="arabicParenR"/>
            </a:pPr>
            <a:r>
              <a:rPr lang="de-DE" sz="1800" dirty="0"/>
              <a:t>Optimierung und Evaluation des Transfer Learning Modells</a:t>
            </a:r>
          </a:p>
          <a:p>
            <a:pPr>
              <a:lnSpc>
                <a:spcPct val="100000"/>
              </a:lnSpc>
            </a:pPr>
            <a:endParaRPr lang="de-DE" sz="1600" dirty="0"/>
          </a:p>
        </p:txBody>
      </p:sp>
      <p:pic>
        <p:nvPicPr>
          <p:cNvPr id="5" name="Grafik 4" descr="Ein Bild, das Text, Baum, draußen, Himmel enthält.&#10;&#10;Automatisch generierte Beschreibung">
            <a:extLst>
              <a:ext uri="{FF2B5EF4-FFF2-40B4-BE49-F238E27FC236}">
                <a16:creationId xmlns:a16="http://schemas.microsoft.com/office/drawing/2014/main" id="{2BB54989-FCCB-89B6-4ADC-ABD17968B5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906" r="1"/>
          <a:stretch/>
        </p:blipFill>
        <p:spPr>
          <a:xfrm>
            <a:off x="7741920" y="2076451"/>
            <a:ext cx="3525637" cy="362267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A504AC1-94BA-115F-33F3-3602BC9F61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1" y="6000749"/>
            <a:ext cx="753545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3A98EE3D-8CD1-4C3F-BD1C-C98C9596463C}" type="slidenum">
              <a:rPr lang="de-DE" noProof="0" smtClean="0"/>
              <a:pPr rtl="0">
                <a:spcAft>
                  <a:spcPts val="600"/>
                </a:spcAft>
              </a:pPr>
              <a:t>15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3186932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81C034-7A2F-D27B-B48E-5B4F57BF2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Praktische Umsetzung im Projekt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964030E-84AE-ECB0-B3D5-36F183C5CA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154827"/>
            <a:ext cx="10353762" cy="3714749"/>
          </a:xfrm>
        </p:spPr>
        <p:txBody>
          <a:bodyPr/>
          <a:lstStyle/>
          <a:p>
            <a:r>
              <a:rPr lang="de-DE" dirty="0"/>
              <a:t>Transfer Learning eignet sich in unserem Projekt, da die vorgestellten formalen Kriterien erfüllt sind</a:t>
            </a:r>
          </a:p>
          <a:p>
            <a:r>
              <a:rPr lang="de-DE" dirty="0"/>
              <a:t>Die Genauigkeit des Modells sollte sehr hoch sein, um es verlässlich im Straßenverkehr einsetzen zu können</a:t>
            </a:r>
          </a:p>
          <a:p>
            <a:r>
              <a:rPr lang="de-DE" dirty="0"/>
              <a:t>Es sollen verschiedene Modelle und Hyperparametereinstellungen verglichen werden, um eine optimale Vorhersage zu erreichen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B2563D9-98E8-CE59-840A-57F7EFC0E2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de-DE" noProof="0" smtClean="0"/>
              <a:t>16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9435150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562E48-F07F-E254-96CF-84C1AF6DE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Success</a:t>
            </a:r>
            <a:r>
              <a:rPr lang="de-DE" dirty="0"/>
              <a:t> </a:t>
            </a:r>
            <a:r>
              <a:rPr lang="de-DE" dirty="0" err="1"/>
              <a:t>Factors</a:t>
            </a:r>
            <a:r>
              <a:rPr lang="de-DE" dirty="0"/>
              <a:t> im Projekt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CACD46D-810E-038D-CCA7-D7EBAA325E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Welche Modelle liefern die besten </a:t>
            </a:r>
            <a:r>
              <a:rPr lang="de-DE" dirty="0" err="1"/>
              <a:t>Predictions</a:t>
            </a:r>
            <a:r>
              <a:rPr lang="de-DE" dirty="0"/>
              <a:t> für unseren Use Case? </a:t>
            </a:r>
          </a:p>
          <a:p>
            <a:r>
              <a:rPr lang="de-DE" dirty="0"/>
              <a:t>Welche Genauigkeit wurde bei deutschen Straßenschildern erreicht?</a:t>
            </a:r>
          </a:p>
          <a:p>
            <a:r>
              <a:rPr lang="de-DE" dirty="0"/>
              <a:t>Welche Genauigkeit wurde bei chinesischen Straßenschildern erreicht?</a:t>
            </a:r>
          </a:p>
          <a:p>
            <a:r>
              <a:rPr lang="de-DE" dirty="0"/>
              <a:t>Welche Straßenschilder werden besonders gut/ besonders schlecht erkannt?</a:t>
            </a:r>
          </a:p>
          <a:p>
            <a:r>
              <a:rPr lang="de-DE" dirty="0"/>
              <a:t>Wie können die Modelle in den real-</a:t>
            </a:r>
            <a:r>
              <a:rPr lang="de-DE" dirty="0" err="1"/>
              <a:t>world</a:t>
            </a:r>
            <a:r>
              <a:rPr lang="de-DE" dirty="0"/>
              <a:t> Use Case </a:t>
            </a:r>
            <a:r>
              <a:rPr lang="de-DE" dirty="0" err="1"/>
              <a:t>deployed</a:t>
            </a:r>
            <a:r>
              <a:rPr lang="de-DE" dirty="0"/>
              <a:t> werden?</a:t>
            </a:r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6CBCC00-B5B9-7EFF-1ADF-6FCFDC426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de-DE" noProof="0" smtClean="0"/>
              <a:t>17</a:t>
            </a:fld>
            <a:endParaRPr lang="de-DE" noProof="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078CD22-8637-5C0C-DA37-9E21C4C84B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89" b="97778" l="444" r="96889">
                        <a14:foregroundMark x1="49778" y1="8000" x2="18222" y2="47111"/>
                        <a14:foregroundMark x1="18222" y1="47111" x2="31111" y2="74222"/>
                        <a14:foregroundMark x1="31111" y1="74222" x2="58222" y2="76889"/>
                        <a14:foregroundMark x1="58222" y1="76889" x2="72000" y2="38667"/>
                        <a14:foregroundMark x1="72000" y1="38667" x2="57778" y2="9778"/>
                        <a14:foregroundMark x1="57778" y1="9778" x2="51556" y2="5333"/>
                        <a14:foregroundMark x1="15111" y1="32889" x2="5333" y2="60444"/>
                        <a14:foregroundMark x1="75556" y1="38222" x2="40889" y2="62222"/>
                        <a14:foregroundMark x1="40889" y1="62222" x2="45333" y2="75111"/>
                        <a14:foregroundMark x1="37333" y1="50667" x2="35556" y2="67111"/>
                        <a14:foregroundMark x1="32889" y1="47556" x2="26222" y2="71111"/>
                        <a14:foregroundMark x1="26222" y1="71111" x2="26222" y2="71111"/>
                        <a14:foregroundMark x1="87111" y1="28444" x2="94222" y2="64000"/>
                        <a14:foregroundMark x1="31556" y1="86222" x2="56444" y2="98222"/>
                        <a14:foregroundMark x1="56444" y1="98222" x2="63111" y2="91556"/>
                        <a14:foregroundMark x1="95111" y1="62667" x2="96889" y2="42667"/>
                        <a14:foregroundMark x1="56444" y1="56444" x2="56444" y2="56444"/>
                        <a14:foregroundMark x1="43556" y1="1778" x2="53333" y2="889"/>
                        <a14:foregroundMark x1="53333" y1="889" x2="58667" y2="2222"/>
                        <a14:foregroundMark x1="2222" y1="52444" x2="444" y2="4533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095212" y="4300963"/>
            <a:ext cx="1380276" cy="1380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8069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6937201-E059-2718-F3D5-D46F48114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 &amp; Ausblick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68F028B-07D1-D2EB-2A9F-9F1324731F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Deep Learning bietet viele Vorteile im Hinblick auf Image Recognition</a:t>
            </a:r>
          </a:p>
          <a:p>
            <a:r>
              <a:rPr lang="de-DE" dirty="0"/>
              <a:t>CNN ermöglichen die performante Extrahierung von Features aus einem Bild</a:t>
            </a:r>
          </a:p>
          <a:p>
            <a:r>
              <a:rPr lang="de-DE" dirty="0"/>
              <a:t>Mithilfe von Transfer Learning ist es möglich, den Use Case eines NN auf ein anderes Anwendungsgebiet zu übertragen</a:t>
            </a:r>
          </a:p>
          <a:p>
            <a:r>
              <a:rPr lang="de-DE" dirty="0"/>
              <a:t>Die vorgestellten Grundlagen bilden die Basis für unser Road-</a:t>
            </a:r>
            <a:r>
              <a:rPr lang="de-DE" dirty="0" err="1"/>
              <a:t>Sign</a:t>
            </a:r>
            <a:r>
              <a:rPr lang="de-DE" dirty="0"/>
              <a:t>-</a:t>
            </a:r>
            <a:r>
              <a:rPr lang="de-DE" dirty="0" err="1"/>
              <a:t>Abroad</a:t>
            </a:r>
            <a:r>
              <a:rPr lang="de-DE" dirty="0"/>
              <a:t> Projekt</a:t>
            </a:r>
          </a:p>
          <a:p>
            <a:endParaRPr lang="de-DE" dirty="0"/>
          </a:p>
          <a:p>
            <a:pPr marL="36900" indent="0">
              <a:buNone/>
            </a:pP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C96AB35-A198-0069-DB6F-5C4100CC9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de-DE" noProof="0" smtClean="0"/>
              <a:t>18</a:t>
            </a:fld>
            <a:endParaRPr lang="de-DE" noProof="0" dirty="0"/>
          </a:p>
        </p:txBody>
      </p:sp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9DC14F08-9470-E140-A1BB-CD2BB6B93BC2}"/>
              </a:ext>
            </a:extLst>
          </p:cNvPr>
          <p:cNvCxnSpPr>
            <a:cxnSpLocks/>
          </p:cNvCxnSpPr>
          <p:nvPr/>
        </p:nvCxnSpPr>
        <p:spPr>
          <a:xfrm>
            <a:off x="779168" y="5655212"/>
            <a:ext cx="1092515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31243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1A01F71-731E-121A-D140-ABA7CED492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Quellenverzeichnis</a:t>
            </a:r>
            <a:endParaRPr lang="en-GB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F3060D0-694E-BDC8-EB58-4F67CCD506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de-DE" dirty="0" err="1"/>
              <a:t>Géron</a:t>
            </a:r>
            <a:r>
              <a:rPr lang="de-DE" dirty="0"/>
              <a:t>, A.: </a:t>
            </a:r>
            <a:r>
              <a:rPr lang="de-DE" dirty="0" err="1"/>
              <a:t>Machine</a:t>
            </a:r>
            <a:r>
              <a:rPr lang="de-DE" dirty="0"/>
              <a:t> Learning mit </a:t>
            </a:r>
            <a:r>
              <a:rPr lang="de-DE" dirty="0" err="1"/>
              <a:t>Scikit-Learn</a:t>
            </a:r>
            <a:r>
              <a:rPr lang="de-DE" dirty="0"/>
              <a:t> und </a:t>
            </a:r>
            <a:r>
              <a:rPr lang="de-DE" dirty="0" err="1"/>
              <a:t>Tensorflow</a:t>
            </a:r>
            <a:r>
              <a:rPr lang="de-DE" dirty="0"/>
              <a:t>, O‘Reilly, 2018.</a:t>
            </a:r>
          </a:p>
          <a:p>
            <a:r>
              <a:rPr lang="de-DE" dirty="0" err="1"/>
              <a:t>LeCun</a:t>
            </a:r>
            <a:r>
              <a:rPr lang="de-DE" dirty="0"/>
              <a:t>, Yann, </a:t>
            </a:r>
            <a:r>
              <a:rPr lang="de-DE" dirty="0" err="1"/>
              <a:t>Bengio</a:t>
            </a:r>
            <a:r>
              <a:rPr lang="de-DE" dirty="0"/>
              <a:t>, </a:t>
            </a:r>
            <a:r>
              <a:rPr lang="de-DE" dirty="0" err="1"/>
              <a:t>Hinton</a:t>
            </a:r>
            <a:r>
              <a:rPr lang="de-DE" dirty="0"/>
              <a:t>: Deep </a:t>
            </a:r>
            <a:r>
              <a:rPr lang="de-DE" dirty="0" err="1"/>
              <a:t>learning</a:t>
            </a:r>
            <a:r>
              <a:rPr lang="de-DE" dirty="0"/>
              <a:t>, </a:t>
            </a:r>
            <a:r>
              <a:rPr lang="de-DE" i="1" dirty="0" err="1"/>
              <a:t>nature</a:t>
            </a:r>
            <a:r>
              <a:rPr lang="de-DE" dirty="0"/>
              <a:t> 521.7553, 2015.</a:t>
            </a:r>
          </a:p>
          <a:p>
            <a:r>
              <a:rPr lang="en-GB" dirty="0" err="1"/>
              <a:t>Saha</a:t>
            </a:r>
            <a:r>
              <a:rPr lang="en-GB" dirty="0"/>
              <a:t>, S.: </a:t>
            </a:r>
            <a:r>
              <a:rPr lang="en-US" dirty="0"/>
              <a:t>A Comprehensive Guide to Convolutional Neural Networks — the ELI5 way, in: Towards Data Science, 2018, </a:t>
            </a:r>
            <a:r>
              <a:rPr lang="en-US" dirty="0">
                <a:hlinkClick r:id="rId2"/>
              </a:rPr>
              <a:t>https://towardsdatascience.com/a-comprehensive-guide-to-convolutional-neural-networks-the-eli5-way-3bd2b1164a53</a:t>
            </a:r>
            <a:r>
              <a:rPr lang="en-US" dirty="0"/>
              <a:t> </a:t>
            </a:r>
            <a:r>
              <a:rPr lang="en-GB" dirty="0"/>
              <a:t>(</a:t>
            </a:r>
            <a:r>
              <a:rPr lang="en-GB" dirty="0" err="1"/>
              <a:t>abgerufen</a:t>
            </a:r>
            <a:r>
              <a:rPr lang="en-GB" dirty="0"/>
              <a:t> am 23.05.2022).</a:t>
            </a:r>
          </a:p>
          <a:p>
            <a:r>
              <a:rPr lang="de-DE" dirty="0"/>
              <a:t>Weidmann, S.: Deep Learning – Grundlagen und Implementierung, O´Reilly, 2020.</a:t>
            </a:r>
            <a:endParaRPr lang="en-GB" dirty="0"/>
          </a:p>
          <a:p>
            <a:r>
              <a:rPr lang="en-GB" dirty="0" err="1"/>
              <a:t>Wuttke</a:t>
            </a:r>
            <a:r>
              <a:rPr lang="en-GB" dirty="0"/>
              <a:t>, L.: Deep Learning: Definition, </a:t>
            </a:r>
            <a:r>
              <a:rPr lang="en-GB" dirty="0" err="1"/>
              <a:t>Beispiele</a:t>
            </a:r>
            <a:r>
              <a:rPr lang="en-GB" dirty="0"/>
              <a:t> &amp; Frameworks, in: </a:t>
            </a:r>
            <a:r>
              <a:rPr lang="en-GB" dirty="0" err="1"/>
              <a:t>Datasolut</a:t>
            </a:r>
            <a:r>
              <a:rPr lang="en-GB" dirty="0"/>
              <a:t>, </a:t>
            </a:r>
            <a:r>
              <a:rPr lang="en-GB" dirty="0" err="1"/>
              <a:t>o.D.</a:t>
            </a:r>
            <a:r>
              <a:rPr lang="en-GB" dirty="0"/>
              <a:t>, </a:t>
            </a:r>
            <a:r>
              <a:rPr lang="en-GB" dirty="0">
                <a:hlinkClick r:id="rId3"/>
              </a:rPr>
              <a:t>https://datasolut.com/was-ist-deep-learning/</a:t>
            </a:r>
            <a:r>
              <a:rPr lang="en-GB" dirty="0"/>
              <a:t> (</a:t>
            </a:r>
            <a:r>
              <a:rPr lang="en-GB" dirty="0" err="1"/>
              <a:t>abgerufen</a:t>
            </a:r>
            <a:r>
              <a:rPr lang="en-GB" dirty="0"/>
              <a:t> am 23.05.2022).</a:t>
            </a:r>
          </a:p>
          <a:p>
            <a:r>
              <a:rPr lang="en-GB" dirty="0" err="1"/>
              <a:t>Wuttke</a:t>
            </a:r>
            <a:r>
              <a:rPr lang="en-GB" dirty="0"/>
              <a:t>, L.: Transfer Learning: </a:t>
            </a:r>
            <a:r>
              <a:rPr lang="en-GB" dirty="0" err="1"/>
              <a:t>Grundlagen</a:t>
            </a:r>
            <a:r>
              <a:rPr lang="en-GB" dirty="0"/>
              <a:t> und </a:t>
            </a:r>
            <a:r>
              <a:rPr lang="en-GB" dirty="0" err="1"/>
              <a:t>Einsatzgebiete</a:t>
            </a:r>
            <a:r>
              <a:rPr lang="en-GB" dirty="0"/>
              <a:t>, in: </a:t>
            </a:r>
            <a:r>
              <a:rPr lang="en-GB" dirty="0" err="1"/>
              <a:t>Datasolut</a:t>
            </a:r>
            <a:r>
              <a:rPr lang="en-GB" dirty="0"/>
              <a:t>, </a:t>
            </a:r>
            <a:r>
              <a:rPr lang="en-GB" dirty="0" err="1"/>
              <a:t>o.D.</a:t>
            </a:r>
            <a:r>
              <a:rPr lang="en-GB" dirty="0"/>
              <a:t>, </a:t>
            </a:r>
            <a:r>
              <a:rPr lang="en-GB" dirty="0">
                <a:hlinkClick r:id="rId4"/>
              </a:rPr>
              <a:t>https://datasolut.com/was-ist-transfer-learning/</a:t>
            </a:r>
            <a:r>
              <a:rPr lang="en-GB" dirty="0"/>
              <a:t> (</a:t>
            </a:r>
            <a:r>
              <a:rPr lang="en-GB" dirty="0" err="1"/>
              <a:t>abgerufen</a:t>
            </a:r>
            <a:r>
              <a:rPr lang="en-GB" dirty="0"/>
              <a:t> am 24.05.2022).</a:t>
            </a:r>
          </a:p>
          <a:p>
            <a:endParaRPr lang="en-GB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01E142E-2F92-0304-A57E-27350D4CB3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de-DE" noProof="0" smtClean="0"/>
              <a:t>19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41389398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E8964950-6CB7-8945-2C33-13EF7E353757}"/>
              </a:ext>
            </a:extLst>
          </p:cNvPr>
          <p:cNvCxnSpPr/>
          <p:nvPr/>
        </p:nvCxnSpPr>
        <p:spPr>
          <a:xfrm>
            <a:off x="1140823" y="1968137"/>
            <a:ext cx="0" cy="422365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 1">
            <a:extLst>
              <a:ext uri="{FF2B5EF4-FFF2-40B4-BE49-F238E27FC236}">
                <a16:creationId xmlns:a16="http://schemas.microsoft.com/office/drawing/2014/main" id="{A8EF9105-5E7A-7D08-B91E-8F97218FC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8050391-4851-C726-C88D-69171156B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76450"/>
            <a:ext cx="10353757" cy="3924299"/>
          </a:xfrm>
        </p:spPr>
        <p:txBody>
          <a:bodyPr>
            <a:normAutofit/>
          </a:bodyPr>
          <a:lstStyle/>
          <a:p>
            <a:r>
              <a:rPr lang="de-DE" dirty="0"/>
              <a:t>Motivation und Einführung in die Thematik</a:t>
            </a:r>
          </a:p>
          <a:p>
            <a:r>
              <a:rPr lang="de-DE" dirty="0"/>
              <a:t>Grundlagen zu Deep Learning</a:t>
            </a:r>
          </a:p>
          <a:p>
            <a:r>
              <a:rPr lang="de-DE" dirty="0"/>
              <a:t>Anwendung eines </a:t>
            </a:r>
            <a:r>
              <a:rPr lang="de-DE" dirty="0" err="1"/>
              <a:t>Convolutional</a:t>
            </a:r>
            <a:r>
              <a:rPr lang="de-DE" dirty="0"/>
              <a:t> </a:t>
            </a:r>
            <a:r>
              <a:rPr lang="de-DE" dirty="0" err="1"/>
              <a:t>Neural</a:t>
            </a:r>
            <a:r>
              <a:rPr lang="de-DE" dirty="0"/>
              <a:t> Networks (CNN)</a:t>
            </a:r>
          </a:p>
          <a:p>
            <a:r>
              <a:rPr lang="de-DE" dirty="0"/>
              <a:t>Transfer Learning: Einführung und Anwendung</a:t>
            </a:r>
          </a:p>
          <a:p>
            <a:r>
              <a:rPr lang="de-DE" dirty="0"/>
              <a:t>Grundlagen zu Image Recognition</a:t>
            </a:r>
          </a:p>
          <a:p>
            <a:r>
              <a:rPr lang="de-DE" dirty="0"/>
              <a:t>Praktische Umsetzung im Projekt</a:t>
            </a:r>
          </a:p>
          <a:p>
            <a:r>
              <a:rPr lang="de-DE" dirty="0"/>
              <a:t>Fazit &amp; Ausblick</a:t>
            </a:r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CB3F314-B9F2-27A6-16FD-1A1BD7D738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de-DE" noProof="0" smtClean="0"/>
              <a:t>2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7746462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hteck 54">
            <a:extLst>
              <a:ext uri="{FF2B5EF4-FFF2-40B4-BE49-F238E27FC236}">
                <a16:creationId xmlns:a16="http://schemas.microsoft.com/office/drawing/2014/main" id="{0EF2A0DA-AE81-4A45-972E-646AC2870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pic>
        <p:nvPicPr>
          <p:cNvPr id="3" name="Bild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-8622" y="10"/>
            <a:ext cx="6096000" cy="6857990"/>
          </a:xfrm>
          <a:prstGeom prst="rect">
            <a:avLst/>
          </a:prstGeom>
        </p:spPr>
      </p:pic>
      <p:pic>
        <p:nvPicPr>
          <p:cNvPr id="57" name="Bild 56">
            <a:extLst>
              <a:ext uri="{FF2B5EF4-FFF2-40B4-BE49-F238E27FC236}">
                <a16:creationId xmlns:a16="http://schemas.microsoft.com/office/drawing/2014/main" id="{B536FA4E-0152-4E27-91DA-0FC22D184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7026" y="1"/>
            <a:ext cx="5934973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5450" y="1999197"/>
            <a:ext cx="4538124" cy="970450"/>
          </a:xfrm>
        </p:spPr>
        <p:txBody>
          <a:bodyPr rtlCol="0" anchor="b">
            <a:normAutofit fontScale="90000"/>
          </a:bodyPr>
          <a:lstStyle/>
          <a:p>
            <a:r>
              <a:rPr lang="de-DE" sz="4000" dirty="0"/>
              <a:t>Vielen Dank für Eure Aufmerksamkeit!</a:t>
            </a:r>
          </a:p>
        </p:txBody>
      </p:sp>
      <p:sp>
        <p:nvSpPr>
          <p:cNvPr id="24" name="Inhaltsplatzhalter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0493" y="3461773"/>
            <a:ext cx="4403596" cy="1852128"/>
          </a:xfrm>
        </p:spPr>
        <p:txBody>
          <a:bodyPr rtlCol="0" anchor="t">
            <a:normAutofit/>
          </a:bodyPr>
          <a:lstStyle/>
          <a:p>
            <a:pPr marL="36900" indent="0" algn="ctr" rtl="0">
              <a:buNone/>
            </a:pPr>
            <a:r>
              <a:rPr lang="de-DE" sz="2400" dirty="0"/>
              <a:t>Wir freuen uns auf Eure Fragen!</a:t>
            </a:r>
          </a:p>
          <a:p>
            <a:pPr marL="36900" indent="0" rtl="0">
              <a:buNone/>
            </a:pPr>
            <a:endParaRPr lang="de-DE" sz="2400" dirty="0"/>
          </a:p>
          <a:p>
            <a:pPr marL="36900" indent="0" algn="ctr" rtl="0">
              <a:buNone/>
            </a:pPr>
            <a:r>
              <a:rPr lang="de-DE" sz="2400" dirty="0"/>
              <a:t>Pascal | Philipp | Simon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378C6A4-6A85-7DF7-E8EE-065B20EECC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de-DE" noProof="0" smtClean="0"/>
              <a:t>20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2202356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1FF0949-BE32-6F33-962A-3F6D2C597B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 anchor="ctr">
            <a:normAutofit/>
          </a:bodyPr>
          <a:lstStyle/>
          <a:p>
            <a:r>
              <a:rPr lang="de-DE" sz="4300"/>
              <a:t>Motivation und Einführung in die Thematik</a:t>
            </a:r>
          </a:p>
        </p:txBody>
      </p:sp>
      <p:pic>
        <p:nvPicPr>
          <p:cNvPr id="2050" name="Picture 2" descr="ORIGINAL Verkehrzeichen 70 KM/H Schild Nr. 274-57 Verkehrsschild  Straßenschild Straßenzeichen Metall auch Gebutrtstagschild zum 70.  Geburtstag als 70km Geburtstagsschild 42 cm Metall mit Folie-Typ1 :  Amazon.de: Baumarkt">
            <a:extLst>
              <a:ext uri="{FF2B5EF4-FFF2-40B4-BE49-F238E27FC236}">
                <a16:creationId xmlns:a16="http://schemas.microsoft.com/office/drawing/2014/main" id="{261B03EC-EEE4-39B6-9689-0F3550AE34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26340" y="2076450"/>
            <a:ext cx="3631750" cy="3622671"/>
          </a:xfrm>
          <a:prstGeom prst="rect">
            <a:avLst/>
          </a:prstGeom>
          <a:solidFill>
            <a:srgbClr val="FFFFFF"/>
          </a:solidFill>
          <a:ln>
            <a:solidFill>
              <a:schemeClr val="accent1"/>
            </a:solidFill>
          </a:ln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10FFB6D-051E-00EB-BF0E-0046CBD3C0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514349"/>
          </a:xfrm>
        </p:spPr>
        <p:txBody>
          <a:bodyPr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de-DE" dirty="0"/>
              <a:t>Was bedeutet dieses Schild? 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C41A1D2-CD1F-2CBC-8367-20D377B25F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de-DE" noProof="0" smtClean="0"/>
              <a:t>3</a:t>
            </a:fld>
            <a:endParaRPr lang="de-DE" noProof="0" dirty="0"/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8B560DC9-A4A8-984A-C0E3-B3C3E875FB02}"/>
              </a:ext>
            </a:extLst>
          </p:cNvPr>
          <p:cNvSpPr txBox="1">
            <a:spLocks/>
          </p:cNvSpPr>
          <p:nvPr/>
        </p:nvSpPr>
        <p:spPr>
          <a:xfrm>
            <a:off x="6410715" y="2676526"/>
            <a:ext cx="4856841" cy="2604895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Autofit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3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Für uns Menschen ist es </a:t>
            </a:r>
            <a:r>
              <a:rPr lang="de-DE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intuitiv</a:t>
            </a:r>
            <a:r>
              <a:rPr lang="de-DE" dirty="0"/>
              <a:t> dieses Straßenschild zu erkennen und zu deuten</a:t>
            </a:r>
          </a:p>
          <a:p>
            <a:r>
              <a:rPr lang="de-DE" dirty="0"/>
              <a:t>Was für uns einfach ist, kann einen Computer zu einer echten</a:t>
            </a:r>
            <a:r>
              <a:rPr lang="de-DE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</a:t>
            </a:r>
            <a:r>
              <a:rPr lang="de-DE" dirty="0"/>
              <a:t>Herausforderung werden</a:t>
            </a:r>
            <a:r>
              <a:rPr lang="de-DE" dirty="0">
                <a:solidFill>
                  <a:schemeClr val="tx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84417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D98F36C-87F3-C720-B7DC-043B8EAD9E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Motivation und Einführung in die Thematik</a:t>
            </a:r>
          </a:p>
        </p:txBody>
      </p:sp>
      <p:pic>
        <p:nvPicPr>
          <p:cNvPr id="1026" name="Picture 2" descr="Mercedes-Benz Logo - Mercedes-Benz Group Media">
            <a:extLst>
              <a:ext uri="{FF2B5EF4-FFF2-40B4-BE49-F238E27FC236}">
                <a16:creationId xmlns:a16="http://schemas.microsoft.com/office/drawing/2014/main" id="{06712907-B913-AFB5-4AC9-2FC5D008C8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88" t="24277" r="32939" b="20974"/>
          <a:stretch/>
        </p:blipFill>
        <p:spPr bwMode="auto">
          <a:xfrm>
            <a:off x="9820185" y="2146124"/>
            <a:ext cx="727789" cy="755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4B4F5B6E-D899-B42A-94BA-22E9D24888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47889" y="2146124"/>
            <a:ext cx="942975" cy="1257300"/>
          </a:xfrm>
          <a:prstGeom prst="rect">
            <a:avLst/>
          </a:prstGeom>
        </p:spPr>
      </p:pic>
      <p:pic>
        <p:nvPicPr>
          <p:cNvPr id="1030" name="Picture 6" descr="Basics / Rings">
            <a:extLst>
              <a:ext uri="{FF2B5EF4-FFF2-40B4-BE49-F238E27FC236}">
                <a16:creationId xmlns:a16="http://schemas.microsoft.com/office/drawing/2014/main" id="{43D9116B-F9DA-1290-64E5-74A14EDF5A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32" t="23524" r="40227" b="36730"/>
          <a:stretch/>
        </p:blipFill>
        <p:spPr bwMode="auto">
          <a:xfrm>
            <a:off x="9820185" y="3124563"/>
            <a:ext cx="1197041" cy="497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CA4019C4-13EF-6429-75C3-E36629673E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76450"/>
            <a:ext cx="7038968" cy="4171950"/>
          </a:xfrm>
        </p:spPr>
        <p:txBody>
          <a:bodyPr>
            <a:normAutofit/>
          </a:bodyPr>
          <a:lstStyle/>
          <a:p>
            <a:r>
              <a:rPr lang="de-DE" dirty="0"/>
              <a:t>In Deutschland zugelassene Autohersteller fragen sich, ob die eingebauten Features und Assistenten auch im Ausland funktionieren</a:t>
            </a:r>
          </a:p>
          <a:p>
            <a:r>
              <a:rPr lang="de-DE" dirty="0"/>
              <a:t>Kann ein Assistent zur Straßenschilderkennung auch in z.B. China eingesetzt werden?</a:t>
            </a:r>
          </a:p>
          <a:p>
            <a:endParaRPr lang="de-DE" dirty="0"/>
          </a:p>
          <a:p>
            <a:r>
              <a:rPr lang="de-DE" dirty="0"/>
              <a:t>Wir finden es mit Methoden des Deep Learning und Transfer Learning heraus!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D17C05E3-C208-5736-EDEA-BC40E08D3676}"/>
              </a:ext>
            </a:extLst>
          </p:cNvPr>
          <p:cNvSpPr txBox="1"/>
          <p:nvPr/>
        </p:nvSpPr>
        <p:spPr>
          <a:xfrm>
            <a:off x="10283661" y="4066618"/>
            <a:ext cx="841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 err="1"/>
              <a:t>goes</a:t>
            </a:r>
            <a:endParaRPr lang="de-DE" b="1" dirty="0"/>
          </a:p>
        </p:txBody>
      </p:sp>
      <p:sp>
        <p:nvSpPr>
          <p:cNvPr id="9" name="Pfeil: nach rechts 8">
            <a:extLst>
              <a:ext uri="{FF2B5EF4-FFF2-40B4-BE49-F238E27FC236}">
                <a16:creationId xmlns:a16="http://schemas.microsoft.com/office/drawing/2014/main" id="{25F639BD-BAAA-2F7F-F81F-B0D1588448F8}"/>
              </a:ext>
            </a:extLst>
          </p:cNvPr>
          <p:cNvSpPr/>
          <p:nvPr/>
        </p:nvSpPr>
        <p:spPr>
          <a:xfrm rot="5400000">
            <a:off x="9581445" y="4138593"/>
            <a:ext cx="906011" cy="428531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Pfeil: nach rechts 12">
            <a:extLst>
              <a:ext uri="{FF2B5EF4-FFF2-40B4-BE49-F238E27FC236}">
                <a16:creationId xmlns:a16="http://schemas.microsoft.com/office/drawing/2014/main" id="{BBFBABFA-EEBA-BFEC-A628-2C86D3B1E1F5}"/>
              </a:ext>
            </a:extLst>
          </p:cNvPr>
          <p:cNvSpPr/>
          <p:nvPr/>
        </p:nvSpPr>
        <p:spPr>
          <a:xfrm rot="5400000">
            <a:off x="10921249" y="4138936"/>
            <a:ext cx="906011" cy="428531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ACBDE3A4-7571-F3E6-BB24-B96B1FDAD4D1}"/>
              </a:ext>
            </a:extLst>
          </p:cNvPr>
          <p:cNvSpPr/>
          <p:nvPr/>
        </p:nvSpPr>
        <p:spPr>
          <a:xfrm>
            <a:off x="9235856" y="1801994"/>
            <a:ext cx="2824065" cy="209785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7CB9141-055D-42EB-4B3B-FFBD68C1D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de-DE" noProof="0" smtClean="0"/>
              <a:t>4</a:t>
            </a:fld>
            <a:endParaRPr lang="de-DE" noProof="0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EEE5A7A9-BD42-2A99-067F-71585752C0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00055" y="4968369"/>
            <a:ext cx="2157936" cy="1436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2771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2D3295-C7B8-3062-EBBF-0F71A2626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Grundlagen zu Deep Learning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C5966722-8E24-166F-7398-EFE0785BA3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5898" y="2189500"/>
            <a:ext cx="6981825" cy="3857625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367640F4-45A3-5A71-299B-225D96FFEE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277" y="2189501"/>
            <a:ext cx="3957442" cy="3857625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0BF821A-B753-B415-5AD8-315F1AF8A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de-DE" noProof="0" smtClean="0"/>
              <a:t>5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345612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>
            <a:extLst>
              <a:ext uri="{FF2B5EF4-FFF2-40B4-BE49-F238E27FC236}">
                <a16:creationId xmlns:a16="http://schemas.microsoft.com/office/drawing/2014/main" id="{D6D32745-88CC-3860-2E32-5117DE899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09600"/>
            <a:ext cx="10353675" cy="1257300"/>
          </a:xfrm>
        </p:spPr>
        <p:txBody>
          <a:bodyPr>
            <a:normAutofit/>
          </a:bodyPr>
          <a:lstStyle/>
          <a:p>
            <a:r>
              <a:rPr lang="de-DE" dirty="0"/>
              <a:t>Grundlagen zu Deep Learning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0F3D9131-B6C2-AAD6-882C-086C1B8F57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657" t="13370" b="12256"/>
          <a:stretch/>
        </p:blipFill>
        <p:spPr>
          <a:xfrm>
            <a:off x="618979" y="2250829"/>
            <a:ext cx="6015098" cy="362829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7D26329D-4E06-B1FE-9634-5A1221636CA4}"/>
              </a:ext>
            </a:extLst>
          </p:cNvPr>
          <p:cNvSpPr/>
          <p:nvPr/>
        </p:nvSpPr>
        <p:spPr>
          <a:xfrm>
            <a:off x="7039112" y="2250829"/>
            <a:ext cx="4730858" cy="36282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b="1" u="sng" dirty="0"/>
              <a:t>Deep Learning (DL):</a:t>
            </a:r>
          </a:p>
          <a:p>
            <a:endParaRPr lang="en-GB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/>
              <a:t>DL eignet sich gut für unstrukturierte / perzeptuelle Daten 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de-DE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/>
              <a:t>Performt besser auf großen Datenmengen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de-DE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/>
              <a:t>Dafür erhöht sich die Laufzeit deutlich (Berechnung vieler Gewichte)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de-DE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/>
              <a:t>Die Interpretierbarkeit der Outputs ist kaum gegeben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GB" dirty="0"/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8CF84959-A9D0-898C-F0B4-5506B34C4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de-DE" noProof="0" smtClean="0"/>
              <a:t>6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8376567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158DD996-1428-F4F8-00C8-73507E2C6F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377" y="2330255"/>
            <a:ext cx="7940088" cy="3095906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0213F585-67FD-2610-5F4C-686B19B13818}"/>
              </a:ext>
            </a:extLst>
          </p:cNvPr>
          <p:cNvSpPr/>
          <p:nvPr/>
        </p:nvSpPr>
        <p:spPr>
          <a:xfrm>
            <a:off x="8412479" y="2330255"/>
            <a:ext cx="3518143" cy="30959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b="1" u="sng" dirty="0"/>
              <a:t>Deep Learning (DL):</a:t>
            </a:r>
          </a:p>
          <a:p>
            <a:endParaRPr lang="en-GB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dirty="0"/>
              <a:t>Deep NN hat </a:t>
            </a:r>
            <a:r>
              <a:rPr lang="en-GB" dirty="0" err="1"/>
              <a:t>mehr</a:t>
            </a:r>
            <a:r>
              <a:rPr lang="en-GB" dirty="0"/>
              <a:t> hidden layers</a:t>
            </a:r>
          </a:p>
          <a:p>
            <a:r>
              <a:rPr lang="en-GB" dirty="0">
                <a:sym typeface="Wingdings" panose="05000000000000000000" pitchFamily="2" charset="2"/>
              </a:rPr>
              <a:t> </a:t>
            </a:r>
            <a:r>
              <a:rPr lang="en-GB" dirty="0" err="1">
                <a:sym typeface="Wingdings" panose="05000000000000000000" pitchFamily="2" charset="2"/>
              </a:rPr>
              <a:t>Mehr</a:t>
            </a:r>
            <a:r>
              <a:rPr lang="en-GB" dirty="0">
                <a:sym typeface="Wingdings" panose="05000000000000000000" pitchFamily="2" charset="2"/>
              </a:rPr>
              <a:t> Features für das Modell</a:t>
            </a:r>
            <a:endParaRPr lang="en-GB" dirty="0"/>
          </a:p>
          <a:p>
            <a:endParaRPr lang="en-GB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dirty="0" err="1"/>
              <a:t>Grundsätzliche</a:t>
            </a:r>
            <a:r>
              <a:rPr lang="en-GB" dirty="0"/>
              <a:t> </a:t>
            </a:r>
            <a:r>
              <a:rPr lang="en-GB" dirty="0" err="1"/>
              <a:t>Architektur</a:t>
            </a:r>
            <a:r>
              <a:rPr lang="en-GB" dirty="0"/>
              <a:t> </a:t>
            </a:r>
            <a:r>
              <a:rPr lang="en-GB" dirty="0" err="1"/>
              <a:t>ist</a:t>
            </a:r>
            <a:r>
              <a:rPr lang="en-GB" dirty="0"/>
              <a:t> </a:t>
            </a:r>
            <a:r>
              <a:rPr lang="en-GB" dirty="0" err="1"/>
              <a:t>jedoch</a:t>
            </a:r>
            <a:r>
              <a:rPr lang="en-GB" dirty="0"/>
              <a:t> </a:t>
            </a:r>
            <a:r>
              <a:rPr lang="en-GB" dirty="0" err="1"/>
              <a:t>gleich</a:t>
            </a:r>
            <a:r>
              <a:rPr lang="en-GB" dirty="0"/>
              <a:t> </a:t>
            </a:r>
            <a:r>
              <a:rPr lang="en-GB" dirty="0" err="1"/>
              <a:t>wie</a:t>
            </a:r>
            <a:r>
              <a:rPr lang="en-GB" dirty="0"/>
              <a:t> </a:t>
            </a:r>
            <a:r>
              <a:rPr lang="en-GB" dirty="0" err="1"/>
              <a:t>bei</a:t>
            </a:r>
            <a:r>
              <a:rPr lang="en-GB" dirty="0"/>
              <a:t> Simple NN</a:t>
            </a:r>
          </a:p>
          <a:p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/>
              <a:t>Bekannte</a:t>
            </a:r>
            <a:r>
              <a:rPr lang="en-GB" dirty="0"/>
              <a:t> Frameworks für DL: </a:t>
            </a:r>
            <a:r>
              <a:rPr lang="de-DE" b="1" dirty="0" err="1"/>
              <a:t>TensorFlow</a:t>
            </a:r>
            <a:r>
              <a:rPr lang="de-DE" b="1" dirty="0"/>
              <a:t>, Keras oder </a:t>
            </a:r>
            <a:r>
              <a:rPr lang="de-DE" b="1" dirty="0" err="1"/>
              <a:t>Pytorch</a:t>
            </a:r>
            <a:r>
              <a:rPr lang="de-DE" dirty="0"/>
              <a:t>  </a:t>
            </a:r>
            <a:endParaRPr lang="en-GB" dirty="0"/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AF3018BE-0EF0-6BF0-4AA5-3585EE321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09600"/>
            <a:ext cx="10353675" cy="1257300"/>
          </a:xfrm>
        </p:spPr>
        <p:txBody>
          <a:bodyPr>
            <a:normAutofit/>
          </a:bodyPr>
          <a:lstStyle/>
          <a:p>
            <a:r>
              <a:rPr lang="de-DE" dirty="0"/>
              <a:t>Grundlagen zu Deep Learning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8EAECC71-4A75-3A0F-8EF2-4825BD3363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de-DE" noProof="0" smtClean="0"/>
              <a:t>7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0494965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DDBE414-147F-7976-14D3-E61CA2F3FD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Anwendung eines </a:t>
            </a:r>
            <a:r>
              <a:rPr lang="de-DE" dirty="0" err="1"/>
              <a:t>Convolutional</a:t>
            </a:r>
            <a:r>
              <a:rPr lang="de-DE" dirty="0"/>
              <a:t> </a:t>
            </a:r>
            <a:r>
              <a:rPr lang="de-DE" dirty="0" err="1"/>
              <a:t>Neural</a:t>
            </a:r>
            <a:r>
              <a:rPr lang="de-DE" dirty="0"/>
              <a:t> Networks (CNN)</a:t>
            </a:r>
            <a:endParaRPr lang="en-GB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338BD8B-E7E6-2652-C86A-0F212D93B0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1897" y="2378660"/>
            <a:ext cx="6837557" cy="4024484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7C0B6C-16EF-A753-FF12-85EEBE711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de-DE" noProof="0" smtClean="0"/>
              <a:t>8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9254358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14219C-5865-5169-D1E1-B199F055E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Anwendung eines </a:t>
            </a:r>
            <a:r>
              <a:rPr lang="de-DE" dirty="0" err="1"/>
              <a:t>Convolutional</a:t>
            </a:r>
            <a:r>
              <a:rPr lang="de-DE" dirty="0"/>
              <a:t> </a:t>
            </a:r>
            <a:r>
              <a:rPr lang="de-DE" dirty="0" err="1"/>
              <a:t>Neural</a:t>
            </a:r>
            <a:r>
              <a:rPr lang="de-DE" dirty="0"/>
              <a:t> Networks (CNN)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55C299E-C2AD-0C60-CAFB-7E2241A983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416" y="2190484"/>
            <a:ext cx="10600520" cy="3581371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0AB6127-080C-DC0E-CCC5-31CCA06B9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de-DE" noProof="0" smtClean="0"/>
              <a:t>9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73566310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Custom 35">
      <a:dk1>
        <a:sysClr val="windowText" lastClr="000000"/>
      </a:dk1>
      <a:lt1>
        <a:sysClr val="window" lastClr="FFFFFF"/>
      </a:lt1>
      <a:dk2>
        <a:srgbClr val="4E3B30"/>
      </a:dk2>
      <a:lt2>
        <a:srgbClr val="F4EDD8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Custom 4">
      <a:majorFont>
        <a:latin typeface="Goudy Old Style"/>
        <a:ea typeface=""/>
        <a:cs typeface=""/>
      </a:majorFont>
      <a:minorFont>
        <a:latin typeface="Goudy Old Style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4285908_TF55705232.potx" id="{C2693DD5-6559-4F60-BB71-3DF0B32289E4}" vid="{FE5FC937-8F54-4BE4-8F9D-44E1A9D18C62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2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0585E981-8C91-4205-A0C3-C991F42B4C9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4B270AB-C138-415C-897E-3C24487DECF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C4C00F4-06E9-43E3-AD97-88A857CEFA82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{7F6F2FF7-57D3-43C3-8831-209C250A50D5}tf55705232_win32</Template>
  <TotalTime>0</TotalTime>
  <Words>939</Words>
  <Application>Microsoft Office PowerPoint</Application>
  <PresentationFormat>Breitbild</PresentationFormat>
  <Paragraphs>143</Paragraphs>
  <Slides>20</Slides>
  <Notes>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20</vt:i4>
      </vt:variant>
    </vt:vector>
  </HeadingPairs>
  <TitlesOfParts>
    <vt:vector size="26" baseType="lpstr">
      <vt:lpstr>Arial</vt:lpstr>
      <vt:lpstr>Calibri</vt:lpstr>
      <vt:lpstr>Goudy Old Style</vt:lpstr>
      <vt:lpstr>Wingdings</vt:lpstr>
      <vt:lpstr>Wingdings 2</vt:lpstr>
      <vt:lpstr>SlateVTI</vt:lpstr>
      <vt:lpstr>Deep Learning &amp; Transfer Learning im Bereich der Image Recognition</vt:lpstr>
      <vt:lpstr>Agenda</vt:lpstr>
      <vt:lpstr>Motivation und Einführung in die Thematik</vt:lpstr>
      <vt:lpstr>Motivation und Einführung in die Thematik</vt:lpstr>
      <vt:lpstr>Grundlagen zu Deep Learning</vt:lpstr>
      <vt:lpstr>Grundlagen zu Deep Learning</vt:lpstr>
      <vt:lpstr>Grundlagen zu Deep Learning</vt:lpstr>
      <vt:lpstr>Anwendung eines Convolutional Neural Networks (CNN)</vt:lpstr>
      <vt:lpstr>Anwendung eines Convolutional Neural Networks (CNN)</vt:lpstr>
      <vt:lpstr>Erläuterungen zu den CNN Fachbegriffen</vt:lpstr>
      <vt:lpstr>Anwendung eines Convolutional Neural Networks (CNN)</vt:lpstr>
      <vt:lpstr>Einführung in Transfer Learning</vt:lpstr>
      <vt:lpstr>Anwendung von Transfer Learning</vt:lpstr>
      <vt:lpstr>Grundlagen zu Image Recognition</vt:lpstr>
      <vt:lpstr>Praktische Umsetzung im Projekt</vt:lpstr>
      <vt:lpstr>Praktische Umsetzung im Projekt</vt:lpstr>
      <vt:lpstr>Success Factors im Projekt</vt:lpstr>
      <vt:lpstr>Fazit &amp; Ausblick </vt:lpstr>
      <vt:lpstr>Quellenverzeichnis</vt:lpstr>
      <vt:lpstr>Vielen Dank für Eure Aufmerksamkeit!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Learning &amp; Transfer Learning im Bereich der Image Recognition</dc:title>
  <dc:creator>Simon Wrigg</dc:creator>
  <cp:lastModifiedBy>P. Smith</cp:lastModifiedBy>
  <cp:revision>14</cp:revision>
  <dcterms:created xsi:type="dcterms:W3CDTF">2022-05-17T14:28:17Z</dcterms:created>
  <dcterms:modified xsi:type="dcterms:W3CDTF">2022-06-07T16:53:51Z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